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xls" ContentType="application/vnd.ms-exce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61" r:id="rId2"/>
    <p:sldId id="489" r:id="rId3"/>
    <p:sldId id="490" r:id="rId4"/>
    <p:sldId id="476" r:id="rId5"/>
    <p:sldId id="423" r:id="rId6"/>
    <p:sldId id="491" r:id="rId7"/>
    <p:sldId id="424" r:id="rId8"/>
    <p:sldId id="425" r:id="rId9"/>
    <p:sldId id="433" r:id="rId10"/>
    <p:sldId id="444" r:id="rId11"/>
    <p:sldId id="432" r:id="rId12"/>
    <p:sldId id="448" r:id="rId13"/>
    <p:sldId id="450" r:id="rId14"/>
    <p:sldId id="458" r:id="rId15"/>
    <p:sldId id="492" r:id="rId16"/>
    <p:sldId id="373" r:id="rId17"/>
    <p:sldId id="374" r:id="rId18"/>
    <p:sldId id="376" r:id="rId19"/>
    <p:sldId id="377" r:id="rId20"/>
    <p:sldId id="379" r:id="rId21"/>
    <p:sldId id="475" r:id="rId22"/>
    <p:sldId id="403" r:id="rId23"/>
    <p:sldId id="404" r:id="rId24"/>
    <p:sldId id="478" r:id="rId25"/>
    <p:sldId id="479" r:id="rId26"/>
    <p:sldId id="406" r:id="rId27"/>
    <p:sldId id="407" r:id="rId28"/>
    <p:sldId id="408" r:id="rId29"/>
    <p:sldId id="405" r:id="rId30"/>
    <p:sldId id="410" r:id="rId31"/>
    <p:sldId id="332" r:id="rId32"/>
    <p:sldId id="296" r:id="rId33"/>
    <p:sldId id="471" r:id="rId34"/>
    <p:sldId id="474" r:id="rId35"/>
    <p:sldId id="333" r:id="rId36"/>
    <p:sldId id="297" r:id="rId37"/>
    <p:sldId id="386" r:id="rId38"/>
    <p:sldId id="465" r:id="rId39"/>
    <p:sldId id="389" r:id="rId40"/>
    <p:sldId id="392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51" autoAdjust="0"/>
    <p:restoredTop sz="88267" autoAdjust="0"/>
  </p:normalViewPr>
  <p:slideViewPr>
    <p:cSldViewPr>
      <p:cViewPr>
        <p:scale>
          <a:sx n="59" d="100"/>
          <a:sy n="59" d="100"/>
        </p:scale>
        <p:origin x="-1829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FC8048-7373-4DE7-A5DE-D0E975F0C383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BA2C8A48-72FD-44D3-BD5B-6D6CD300176F}">
      <dgm:prSet phldrT="[Texte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fr-FR" sz="3600" b="1" dirty="0" smtClean="0"/>
            <a:t>Nociception</a:t>
          </a:r>
          <a:endParaRPr lang="fr-FR" sz="3600" b="1" dirty="0"/>
        </a:p>
      </dgm:t>
    </dgm:pt>
    <dgm:pt modelId="{25831E22-CB7F-47A4-9DE7-EDA483574281}" type="parTrans" cxnId="{62AACE79-7A35-46E0-9975-0BC224E06A70}">
      <dgm:prSet/>
      <dgm:spPr/>
      <dgm:t>
        <a:bodyPr/>
        <a:lstStyle/>
        <a:p>
          <a:endParaRPr lang="fr-FR"/>
        </a:p>
      </dgm:t>
    </dgm:pt>
    <dgm:pt modelId="{BC3E92A0-E5B0-436C-BCBF-E7D6E8BE8D29}" type="sibTrans" cxnId="{62AACE79-7A35-46E0-9975-0BC224E06A70}">
      <dgm:prSet/>
      <dgm:spPr/>
      <dgm:t>
        <a:bodyPr/>
        <a:lstStyle/>
        <a:p>
          <a:endParaRPr lang="fr-FR"/>
        </a:p>
      </dgm:t>
    </dgm:pt>
    <dgm:pt modelId="{A0B446C6-340B-4C66-A357-41621EBB7A18}">
      <dgm:prSet phldrT="[Texte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b="1" dirty="0" smtClean="0"/>
            <a:t>Mouvement</a:t>
          </a:r>
          <a:endParaRPr lang="fr-FR" b="1" dirty="0"/>
        </a:p>
      </dgm:t>
    </dgm:pt>
    <dgm:pt modelId="{D77A30B3-BF08-4C49-850E-39CA34FBBCD4}" type="parTrans" cxnId="{F7B3959F-15F9-45F5-B20E-71C89E34282E}">
      <dgm:prSet/>
      <dgm:spPr/>
      <dgm:t>
        <a:bodyPr/>
        <a:lstStyle/>
        <a:p>
          <a:endParaRPr lang="fr-FR"/>
        </a:p>
      </dgm:t>
    </dgm:pt>
    <dgm:pt modelId="{A2738FD6-D0D3-4A8E-A2EF-5371F9E6CB24}" type="sibTrans" cxnId="{F7B3959F-15F9-45F5-B20E-71C89E34282E}">
      <dgm:prSet/>
      <dgm:spPr/>
      <dgm:t>
        <a:bodyPr/>
        <a:lstStyle/>
        <a:p>
          <a:endParaRPr lang="fr-FR"/>
        </a:p>
      </dgm:t>
    </dgm:pt>
    <dgm:pt modelId="{72A11DB5-8F09-4412-A680-1159EA22CAE3}">
      <dgm:prSet phldrT="[Texte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sz="4000" b="1" dirty="0" smtClean="0"/>
            <a:t>SNA</a:t>
          </a:r>
          <a:endParaRPr lang="fr-FR" sz="4000" b="1" dirty="0"/>
        </a:p>
      </dgm:t>
    </dgm:pt>
    <dgm:pt modelId="{5F9C3727-0C1B-4698-87F3-D8553ED8DA30}" type="parTrans" cxnId="{C6132D07-1ACB-43A9-9158-8E6AA7318573}">
      <dgm:prSet/>
      <dgm:spPr/>
      <dgm:t>
        <a:bodyPr/>
        <a:lstStyle/>
        <a:p>
          <a:endParaRPr lang="fr-FR"/>
        </a:p>
      </dgm:t>
    </dgm:pt>
    <dgm:pt modelId="{03432C93-740E-435B-B7FB-ED4944304692}" type="sibTrans" cxnId="{C6132D07-1ACB-43A9-9158-8E6AA7318573}">
      <dgm:prSet/>
      <dgm:spPr/>
      <dgm:t>
        <a:bodyPr/>
        <a:lstStyle/>
        <a:p>
          <a:endParaRPr lang="fr-FR"/>
        </a:p>
      </dgm:t>
    </dgm:pt>
    <dgm:pt modelId="{EDEA02AE-D878-4953-9DC7-078CBF9DAAD7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600" b="1" dirty="0" smtClean="0"/>
            <a:t>Respiration</a:t>
          </a:r>
          <a:endParaRPr lang="fr-FR" sz="1400" b="1" dirty="0"/>
        </a:p>
      </dgm:t>
    </dgm:pt>
    <dgm:pt modelId="{FF62E128-1626-4311-AE64-3E85FB0504FD}" type="parTrans" cxnId="{FEDFE16B-AE53-4896-A220-2D6520734DAA}">
      <dgm:prSet/>
      <dgm:spPr/>
      <dgm:t>
        <a:bodyPr/>
        <a:lstStyle/>
        <a:p>
          <a:endParaRPr lang="fr-FR"/>
        </a:p>
      </dgm:t>
    </dgm:pt>
    <dgm:pt modelId="{8527D505-B8B3-42D3-9F37-530C14FEEB20}" type="sibTrans" cxnId="{FEDFE16B-AE53-4896-A220-2D6520734DAA}">
      <dgm:prSet/>
      <dgm:spPr/>
      <dgm:t>
        <a:bodyPr/>
        <a:lstStyle/>
        <a:p>
          <a:endParaRPr lang="fr-FR"/>
        </a:p>
      </dgm:t>
    </dgm:pt>
    <dgm:pt modelId="{022833BC-D55D-4C44-A47D-80017B9691AD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800" b="1" dirty="0" smtClean="0"/>
            <a:t>Activation</a:t>
          </a:r>
          <a:r>
            <a:rPr lang="fr-FR" sz="1600" dirty="0" smtClean="0"/>
            <a:t> </a:t>
          </a:r>
          <a:r>
            <a:rPr lang="fr-FR" sz="1600" b="1" dirty="0" smtClean="0"/>
            <a:t>hormonale</a:t>
          </a:r>
          <a:endParaRPr lang="fr-FR" sz="1600" b="1" dirty="0"/>
        </a:p>
      </dgm:t>
    </dgm:pt>
    <dgm:pt modelId="{37818B8D-A16C-4F7B-9319-AB38F3ADD972}" type="parTrans" cxnId="{408D4A1A-33F8-46B9-ACA3-17945E853523}">
      <dgm:prSet/>
      <dgm:spPr/>
      <dgm:t>
        <a:bodyPr/>
        <a:lstStyle/>
        <a:p>
          <a:endParaRPr lang="fr-FR"/>
        </a:p>
      </dgm:t>
    </dgm:pt>
    <dgm:pt modelId="{CE5B3ABE-FFB2-4E0B-B3F1-45B150E22068}" type="sibTrans" cxnId="{408D4A1A-33F8-46B9-ACA3-17945E853523}">
      <dgm:prSet/>
      <dgm:spPr/>
      <dgm:t>
        <a:bodyPr/>
        <a:lstStyle/>
        <a:p>
          <a:endParaRPr lang="fr-FR"/>
        </a:p>
      </dgm:t>
    </dgm:pt>
    <dgm:pt modelId="{E4DF4CB2-7966-436C-BD8F-564734F4121B}">
      <dgm:prSet/>
      <dgm:spPr/>
      <dgm:t>
        <a:bodyPr/>
        <a:lstStyle/>
        <a:p>
          <a:endParaRPr lang="fr-FR" dirty="0"/>
        </a:p>
      </dgm:t>
    </dgm:pt>
    <dgm:pt modelId="{AB0766C9-EF03-4219-A13B-3931A0DCE9EC}" type="parTrans" cxnId="{F570815B-068B-44CB-AD2B-8DE52C0A0C27}">
      <dgm:prSet/>
      <dgm:spPr/>
      <dgm:t>
        <a:bodyPr/>
        <a:lstStyle/>
        <a:p>
          <a:endParaRPr lang="fr-FR"/>
        </a:p>
      </dgm:t>
    </dgm:pt>
    <dgm:pt modelId="{81A450EF-74DA-47BB-BFBD-85497624E62D}" type="sibTrans" cxnId="{F570815B-068B-44CB-AD2B-8DE52C0A0C27}">
      <dgm:prSet/>
      <dgm:spPr/>
      <dgm:t>
        <a:bodyPr/>
        <a:lstStyle/>
        <a:p>
          <a:endParaRPr lang="fr-FR"/>
        </a:p>
      </dgm:t>
    </dgm:pt>
    <dgm:pt modelId="{60B213C1-6AFB-4E84-A6A1-FA78DF138E6B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000" b="1" dirty="0" smtClean="0"/>
            <a:t>EEG sous cortical</a:t>
          </a:r>
          <a:endParaRPr lang="fr-FR" sz="2000" b="1" dirty="0"/>
        </a:p>
      </dgm:t>
    </dgm:pt>
    <dgm:pt modelId="{15187CD5-C428-4880-A663-E22F062B824D}" type="parTrans" cxnId="{62F6CC09-873D-43B2-9D92-2522F3C56BC2}">
      <dgm:prSet/>
      <dgm:spPr/>
      <dgm:t>
        <a:bodyPr/>
        <a:lstStyle/>
        <a:p>
          <a:endParaRPr lang="fr-FR"/>
        </a:p>
      </dgm:t>
    </dgm:pt>
    <dgm:pt modelId="{EB0F020A-1D08-4EE8-B018-68B6857EA860}" type="sibTrans" cxnId="{62F6CC09-873D-43B2-9D92-2522F3C56BC2}">
      <dgm:prSet/>
      <dgm:spPr/>
      <dgm:t>
        <a:bodyPr/>
        <a:lstStyle/>
        <a:p>
          <a:endParaRPr lang="fr-FR"/>
        </a:p>
      </dgm:t>
    </dgm:pt>
    <dgm:pt modelId="{02EFF1B2-ACC9-44ED-97F4-E953A5D62CD5}" type="pres">
      <dgm:prSet presAssocID="{EAFC8048-7373-4DE7-A5DE-D0E975F0C38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3475676-9F72-4502-A2AD-13C6B7642FC1}" type="pres">
      <dgm:prSet presAssocID="{BA2C8A48-72FD-44D3-BD5B-6D6CD300176F}" presName="centerShape" presStyleLbl="node0" presStyleIdx="0" presStyleCnt="1" custScaleX="158068" custScaleY="139702" custLinFactNeighborX="-213" custLinFactNeighborY="-213"/>
      <dgm:spPr/>
      <dgm:t>
        <a:bodyPr/>
        <a:lstStyle/>
        <a:p>
          <a:endParaRPr lang="fr-FR"/>
        </a:p>
      </dgm:t>
    </dgm:pt>
    <dgm:pt modelId="{B1283FE5-C8D6-42FA-956A-CB6064CB25BE}" type="pres">
      <dgm:prSet presAssocID="{A0B446C6-340B-4C66-A357-41621EBB7A1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A9EC0C-A318-4735-B5B5-5E8027537095}" type="pres">
      <dgm:prSet presAssocID="{A0B446C6-340B-4C66-A357-41621EBB7A18}" presName="dummy" presStyleCnt="0"/>
      <dgm:spPr/>
    </dgm:pt>
    <dgm:pt modelId="{AD8DF32C-0E01-4D11-818F-E46042DDFD90}" type="pres">
      <dgm:prSet presAssocID="{A2738FD6-D0D3-4A8E-A2EF-5371F9E6CB24}" presName="sibTrans" presStyleLbl="sibTrans2D1" presStyleIdx="0" presStyleCnt="5"/>
      <dgm:spPr/>
      <dgm:t>
        <a:bodyPr/>
        <a:lstStyle/>
        <a:p>
          <a:endParaRPr lang="fr-FR"/>
        </a:p>
      </dgm:t>
    </dgm:pt>
    <dgm:pt modelId="{18E3DC86-2356-4618-A435-693E22783421}" type="pres">
      <dgm:prSet presAssocID="{72A11DB5-8F09-4412-A680-1159EA22CAE3}" presName="node" presStyleLbl="node1" presStyleIdx="1" presStyleCnt="5" custScaleX="184795" custScaleY="1482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8D7142-3AE4-4216-A37B-F188683A244D}" type="pres">
      <dgm:prSet presAssocID="{72A11DB5-8F09-4412-A680-1159EA22CAE3}" presName="dummy" presStyleCnt="0"/>
      <dgm:spPr/>
    </dgm:pt>
    <dgm:pt modelId="{105D3CD3-0177-4C9B-AE6D-F5A5CD4C8228}" type="pres">
      <dgm:prSet presAssocID="{03432C93-740E-435B-B7FB-ED4944304692}" presName="sibTrans" presStyleLbl="sibTrans2D1" presStyleIdx="1" presStyleCnt="5"/>
      <dgm:spPr/>
      <dgm:t>
        <a:bodyPr/>
        <a:lstStyle/>
        <a:p>
          <a:endParaRPr lang="fr-FR"/>
        </a:p>
      </dgm:t>
    </dgm:pt>
    <dgm:pt modelId="{F9C45D7B-A626-4EF0-A7C6-7B92A156AC1F}" type="pres">
      <dgm:prSet presAssocID="{EDEA02AE-D878-4953-9DC7-078CBF9DAAD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5522CC-226C-44B7-9B31-35FA994625D8}" type="pres">
      <dgm:prSet presAssocID="{EDEA02AE-D878-4953-9DC7-078CBF9DAAD7}" presName="dummy" presStyleCnt="0"/>
      <dgm:spPr/>
    </dgm:pt>
    <dgm:pt modelId="{5D37E66D-7CC8-45C6-BFBF-3E222468D2B7}" type="pres">
      <dgm:prSet presAssocID="{8527D505-B8B3-42D3-9F37-530C14FEEB20}" presName="sibTrans" presStyleLbl="sibTrans2D1" presStyleIdx="2" presStyleCnt="5"/>
      <dgm:spPr/>
      <dgm:t>
        <a:bodyPr/>
        <a:lstStyle/>
        <a:p>
          <a:endParaRPr lang="fr-FR"/>
        </a:p>
      </dgm:t>
    </dgm:pt>
    <dgm:pt modelId="{C57C6E1D-CEB7-49A2-B26C-3F50CA873635}" type="pres">
      <dgm:prSet presAssocID="{022833BC-D55D-4C44-A47D-80017B9691AD}" presName="node" presStyleLbl="node1" presStyleIdx="3" presStyleCnt="5" custScaleX="111403" custScaleY="7688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5ABFB4-26B4-4F8A-8422-0389B1BF5DCF}" type="pres">
      <dgm:prSet presAssocID="{022833BC-D55D-4C44-A47D-80017B9691AD}" presName="dummy" presStyleCnt="0"/>
      <dgm:spPr/>
    </dgm:pt>
    <dgm:pt modelId="{144CC487-5DEC-48DF-A6A1-6E222641DE86}" type="pres">
      <dgm:prSet presAssocID="{CE5B3ABE-FFB2-4E0B-B3F1-45B150E22068}" presName="sibTrans" presStyleLbl="sibTrans2D1" presStyleIdx="3" presStyleCnt="5"/>
      <dgm:spPr/>
      <dgm:t>
        <a:bodyPr/>
        <a:lstStyle/>
        <a:p>
          <a:endParaRPr lang="fr-FR"/>
        </a:p>
      </dgm:t>
    </dgm:pt>
    <dgm:pt modelId="{CC3BFFC5-EAED-4C49-9D97-6E57FCC38FE9}" type="pres">
      <dgm:prSet presAssocID="{60B213C1-6AFB-4E84-A6A1-FA78DF138E6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71B548-6CDE-4860-BA1B-6CFCE94105E3}" type="pres">
      <dgm:prSet presAssocID="{60B213C1-6AFB-4E84-A6A1-FA78DF138E6B}" presName="dummy" presStyleCnt="0"/>
      <dgm:spPr/>
    </dgm:pt>
    <dgm:pt modelId="{9A079A63-0177-490A-A58D-56DD35A27651}" type="pres">
      <dgm:prSet presAssocID="{EB0F020A-1D08-4EE8-B018-68B6857EA860}" presName="sibTrans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62AACE79-7A35-46E0-9975-0BC224E06A70}" srcId="{EAFC8048-7373-4DE7-A5DE-D0E975F0C383}" destId="{BA2C8A48-72FD-44D3-BD5B-6D6CD300176F}" srcOrd="0" destOrd="0" parTransId="{25831E22-CB7F-47A4-9DE7-EDA483574281}" sibTransId="{BC3E92A0-E5B0-436C-BCBF-E7D6E8BE8D29}"/>
    <dgm:cxn modelId="{54605A5B-6B34-437E-8EAD-EE96DC28ACAA}" type="presOf" srcId="{022833BC-D55D-4C44-A47D-80017B9691AD}" destId="{C57C6E1D-CEB7-49A2-B26C-3F50CA873635}" srcOrd="0" destOrd="0" presId="urn:microsoft.com/office/officeart/2005/8/layout/radial6"/>
    <dgm:cxn modelId="{15662D82-2F40-4EA8-92A3-284346428070}" type="presOf" srcId="{CE5B3ABE-FFB2-4E0B-B3F1-45B150E22068}" destId="{144CC487-5DEC-48DF-A6A1-6E222641DE86}" srcOrd="0" destOrd="0" presId="urn:microsoft.com/office/officeart/2005/8/layout/radial6"/>
    <dgm:cxn modelId="{72A650D9-B54C-44BE-8D44-E62711DC3F2A}" type="presOf" srcId="{A2738FD6-D0D3-4A8E-A2EF-5371F9E6CB24}" destId="{AD8DF32C-0E01-4D11-818F-E46042DDFD90}" srcOrd="0" destOrd="0" presId="urn:microsoft.com/office/officeart/2005/8/layout/radial6"/>
    <dgm:cxn modelId="{F7B3959F-15F9-45F5-B20E-71C89E34282E}" srcId="{BA2C8A48-72FD-44D3-BD5B-6D6CD300176F}" destId="{A0B446C6-340B-4C66-A357-41621EBB7A18}" srcOrd="0" destOrd="0" parTransId="{D77A30B3-BF08-4C49-850E-39CA34FBBCD4}" sibTransId="{A2738FD6-D0D3-4A8E-A2EF-5371F9E6CB24}"/>
    <dgm:cxn modelId="{62F6CC09-873D-43B2-9D92-2522F3C56BC2}" srcId="{BA2C8A48-72FD-44D3-BD5B-6D6CD300176F}" destId="{60B213C1-6AFB-4E84-A6A1-FA78DF138E6B}" srcOrd="4" destOrd="0" parTransId="{15187CD5-C428-4880-A663-E22F062B824D}" sibTransId="{EB0F020A-1D08-4EE8-B018-68B6857EA860}"/>
    <dgm:cxn modelId="{A37A7518-C67C-49E6-93F6-EE9F0640C775}" type="presOf" srcId="{A0B446C6-340B-4C66-A357-41621EBB7A18}" destId="{B1283FE5-C8D6-42FA-956A-CB6064CB25BE}" srcOrd="0" destOrd="0" presId="urn:microsoft.com/office/officeart/2005/8/layout/radial6"/>
    <dgm:cxn modelId="{79021794-C89A-4ED8-B673-72EA9F18F3F8}" type="presOf" srcId="{BA2C8A48-72FD-44D3-BD5B-6D6CD300176F}" destId="{73475676-9F72-4502-A2AD-13C6B7642FC1}" srcOrd="0" destOrd="0" presId="urn:microsoft.com/office/officeart/2005/8/layout/radial6"/>
    <dgm:cxn modelId="{D98C97B6-AC0B-4621-891B-14CA78C13130}" type="presOf" srcId="{EAFC8048-7373-4DE7-A5DE-D0E975F0C383}" destId="{02EFF1B2-ACC9-44ED-97F4-E953A5D62CD5}" srcOrd="0" destOrd="0" presId="urn:microsoft.com/office/officeart/2005/8/layout/radial6"/>
    <dgm:cxn modelId="{ABF21EFC-BE88-498B-AC7A-A92162E7F07A}" type="presOf" srcId="{EDEA02AE-D878-4953-9DC7-078CBF9DAAD7}" destId="{F9C45D7B-A626-4EF0-A7C6-7B92A156AC1F}" srcOrd="0" destOrd="0" presId="urn:microsoft.com/office/officeart/2005/8/layout/radial6"/>
    <dgm:cxn modelId="{F570815B-068B-44CB-AD2B-8DE52C0A0C27}" srcId="{EAFC8048-7373-4DE7-A5DE-D0E975F0C383}" destId="{E4DF4CB2-7966-436C-BD8F-564734F4121B}" srcOrd="1" destOrd="0" parTransId="{AB0766C9-EF03-4219-A13B-3931A0DCE9EC}" sibTransId="{81A450EF-74DA-47BB-BFBD-85497624E62D}"/>
    <dgm:cxn modelId="{FEDFE16B-AE53-4896-A220-2D6520734DAA}" srcId="{BA2C8A48-72FD-44D3-BD5B-6D6CD300176F}" destId="{EDEA02AE-D878-4953-9DC7-078CBF9DAAD7}" srcOrd="2" destOrd="0" parTransId="{FF62E128-1626-4311-AE64-3E85FB0504FD}" sibTransId="{8527D505-B8B3-42D3-9F37-530C14FEEB20}"/>
    <dgm:cxn modelId="{3C199922-9A9F-4C7C-AC3D-83798E460042}" type="presOf" srcId="{72A11DB5-8F09-4412-A680-1159EA22CAE3}" destId="{18E3DC86-2356-4618-A435-693E22783421}" srcOrd="0" destOrd="0" presId="urn:microsoft.com/office/officeart/2005/8/layout/radial6"/>
    <dgm:cxn modelId="{7AD54ADC-43A7-432B-829D-D36CB256904B}" type="presOf" srcId="{8527D505-B8B3-42D3-9F37-530C14FEEB20}" destId="{5D37E66D-7CC8-45C6-BFBF-3E222468D2B7}" srcOrd="0" destOrd="0" presId="urn:microsoft.com/office/officeart/2005/8/layout/radial6"/>
    <dgm:cxn modelId="{408D4A1A-33F8-46B9-ACA3-17945E853523}" srcId="{BA2C8A48-72FD-44D3-BD5B-6D6CD300176F}" destId="{022833BC-D55D-4C44-A47D-80017B9691AD}" srcOrd="3" destOrd="0" parTransId="{37818B8D-A16C-4F7B-9319-AB38F3ADD972}" sibTransId="{CE5B3ABE-FFB2-4E0B-B3F1-45B150E22068}"/>
    <dgm:cxn modelId="{A24864B6-0BF6-42EB-AD7B-1850F60953D4}" type="presOf" srcId="{03432C93-740E-435B-B7FB-ED4944304692}" destId="{105D3CD3-0177-4C9B-AE6D-F5A5CD4C8228}" srcOrd="0" destOrd="0" presId="urn:microsoft.com/office/officeart/2005/8/layout/radial6"/>
    <dgm:cxn modelId="{3CC15E44-0F52-4C72-8674-2F2FC5348AE0}" type="presOf" srcId="{60B213C1-6AFB-4E84-A6A1-FA78DF138E6B}" destId="{CC3BFFC5-EAED-4C49-9D97-6E57FCC38FE9}" srcOrd="0" destOrd="0" presId="urn:microsoft.com/office/officeart/2005/8/layout/radial6"/>
    <dgm:cxn modelId="{C6132D07-1ACB-43A9-9158-8E6AA7318573}" srcId="{BA2C8A48-72FD-44D3-BD5B-6D6CD300176F}" destId="{72A11DB5-8F09-4412-A680-1159EA22CAE3}" srcOrd="1" destOrd="0" parTransId="{5F9C3727-0C1B-4698-87F3-D8553ED8DA30}" sibTransId="{03432C93-740E-435B-B7FB-ED4944304692}"/>
    <dgm:cxn modelId="{9219AA15-40FA-451F-921F-F5E616EF04B3}" type="presOf" srcId="{EB0F020A-1D08-4EE8-B018-68B6857EA860}" destId="{9A079A63-0177-490A-A58D-56DD35A27651}" srcOrd="0" destOrd="0" presId="urn:microsoft.com/office/officeart/2005/8/layout/radial6"/>
    <dgm:cxn modelId="{02C6F973-D065-4EB5-B68C-180CAC38D42F}" type="presParOf" srcId="{02EFF1B2-ACC9-44ED-97F4-E953A5D62CD5}" destId="{73475676-9F72-4502-A2AD-13C6B7642FC1}" srcOrd="0" destOrd="0" presId="urn:microsoft.com/office/officeart/2005/8/layout/radial6"/>
    <dgm:cxn modelId="{E2F7AB23-FBE7-416A-A4C4-41203B585600}" type="presParOf" srcId="{02EFF1B2-ACC9-44ED-97F4-E953A5D62CD5}" destId="{B1283FE5-C8D6-42FA-956A-CB6064CB25BE}" srcOrd="1" destOrd="0" presId="urn:microsoft.com/office/officeart/2005/8/layout/radial6"/>
    <dgm:cxn modelId="{AB3F34AA-EF5B-4516-B714-E057EF77F9A7}" type="presParOf" srcId="{02EFF1B2-ACC9-44ED-97F4-E953A5D62CD5}" destId="{22A9EC0C-A318-4735-B5B5-5E8027537095}" srcOrd="2" destOrd="0" presId="urn:microsoft.com/office/officeart/2005/8/layout/radial6"/>
    <dgm:cxn modelId="{5F85AB5E-2FA6-4474-B6E0-BF5AF98E061B}" type="presParOf" srcId="{02EFF1B2-ACC9-44ED-97F4-E953A5D62CD5}" destId="{AD8DF32C-0E01-4D11-818F-E46042DDFD90}" srcOrd="3" destOrd="0" presId="urn:microsoft.com/office/officeart/2005/8/layout/radial6"/>
    <dgm:cxn modelId="{707C3668-ADF0-4F8C-B92A-E74B363732DE}" type="presParOf" srcId="{02EFF1B2-ACC9-44ED-97F4-E953A5D62CD5}" destId="{18E3DC86-2356-4618-A435-693E22783421}" srcOrd="4" destOrd="0" presId="urn:microsoft.com/office/officeart/2005/8/layout/radial6"/>
    <dgm:cxn modelId="{6F84C882-2AAE-41F7-A64D-860EECD2C99C}" type="presParOf" srcId="{02EFF1B2-ACC9-44ED-97F4-E953A5D62CD5}" destId="{D28D7142-3AE4-4216-A37B-F188683A244D}" srcOrd="5" destOrd="0" presId="urn:microsoft.com/office/officeart/2005/8/layout/radial6"/>
    <dgm:cxn modelId="{C37C8B8A-C6A4-4F2A-8B08-70287FC38E17}" type="presParOf" srcId="{02EFF1B2-ACC9-44ED-97F4-E953A5D62CD5}" destId="{105D3CD3-0177-4C9B-AE6D-F5A5CD4C8228}" srcOrd="6" destOrd="0" presId="urn:microsoft.com/office/officeart/2005/8/layout/radial6"/>
    <dgm:cxn modelId="{C3390AFE-5004-4C3A-9301-F264FB4DA599}" type="presParOf" srcId="{02EFF1B2-ACC9-44ED-97F4-E953A5D62CD5}" destId="{F9C45D7B-A626-4EF0-A7C6-7B92A156AC1F}" srcOrd="7" destOrd="0" presId="urn:microsoft.com/office/officeart/2005/8/layout/radial6"/>
    <dgm:cxn modelId="{47AA367D-17B0-4980-92FD-B56FAAA88FFD}" type="presParOf" srcId="{02EFF1B2-ACC9-44ED-97F4-E953A5D62CD5}" destId="{935522CC-226C-44B7-9B31-35FA994625D8}" srcOrd="8" destOrd="0" presId="urn:microsoft.com/office/officeart/2005/8/layout/radial6"/>
    <dgm:cxn modelId="{21C7E0FB-49E6-49E9-A882-FCB6B1C28D7E}" type="presParOf" srcId="{02EFF1B2-ACC9-44ED-97F4-E953A5D62CD5}" destId="{5D37E66D-7CC8-45C6-BFBF-3E222468D2B7}" srcOrd="9" destOrd="0" presId="urn:microsoft.com/office/officeart/2005/8/layout/radial6"/>
    <dgm:cxn modelId="{F5E805D3-22C5-4AF7-9BCA-F878830630D9}" type="presParOf" srcId="{02EFF1B2-ACC9-44ED-97F4-E953A5D62CD5}" destId="{C57C6E1D-CEB7-49A2-B26C-3F50CA873635}" srcOrd="10" destOrd="0" presId="urn:microsoft.com/office/officeart/2005/8/layout/radial6"/>
    <dgm:cxn modelId="{A17E3E00-57C3-492A-8397-99FBDD6B55D0}" type="presParOf" srcId="{02EFF1B2-ACC9-44ED-97F4-E953A5D62CD5}" destId="{775ABFB4-26B4-4F8A-8422-0389B1BF5DCF}" srcOrd="11" destOrd="0" presId="urn:microsoft.com/office/officeart/2005/8/layout/radial6"/>
    <dgm:cxn modelId="{CB77B378-5BC2-4DBC-8E80-2325D16D19F4}" type="presParOf" srcId="{02EFF1B2-ACC9-44ED-97F4-E953A5D62CD5}" destId="{144CC487-5DEC-48DF-A6A1-6E222641DE86}" srcOrd="12" destOrd="0" presId="urn:microsoft.com/office/officeart/2005/8/layout/radial6"/>
    <dgm:cxn modelId="{3B33CFC4-98E8-4BD4-8967-5D0B2586722E}" type="presParOf" srcId="{02EFF1B2-ACC9-44ED-97F4-E953A5D62CD5}" destId="{CC3BFFC5-EAED-4C49-9D97-6E57FCC38FE9}" srcOrd="13" destOrd="0" presId="urn:microsoft.com/office/officeart/2005/8/layout/radial6"/>
    <dgm:cxn modelId="{CA70F61F-F624-4A5B-B61F-30F3DC6F70BA}" type="presParOf" srcId="{02EFF1B2-ACC9-44ED-97F4-E953A5D62CD5}" destId="{AB71B548-6CDE-4860-BA1B-6CFCE94105E3}" srcOrd="14" destOrd="0" presId="urn:microsoft.com/office/officeart/2005/8/layout/radial6"/>
    <dgm:cxn modelId="{1D6F8F8C-CC4E-4177-A610-85C6CBC2EC2E}" type="presParOf" srcId="{02EFF1B2-ACC9-44ED-97F4-E953A5D62CD5}" destId="{9A079A63-0177-490A-A58D-56DD35A2765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079A63-0177-490A-A58D-56DD35A27651}">
      <dsp:nvSpPr>
        <dsp:cNvPr id="0" name=""/>
        <dsp:cNvSpPr/>
      </dsp:nvSpPr>
      <dsp:spPr>
        <a:xfrm>
          <a:off x="1419294" y="745836"/>
          <a:ext cx="4978665" cy="4978665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CC487-5DEC-48DF-A6A1-6E222641DE86}">
      <dsp:nvSpPr>
        <dsp:cNvPr id="0" name=""/>
        <dsp:cNvSpPr/>
      </dsp:nvSpPr>
      <dsp:spPr>
        <a:xfrm>
          <a:off x="1419294" y="745836"/>
          <a:ext cx="4978665" cy="4978665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7E66D-7CC8-45C6-BFBF-3E222468D2B7}">
      <dsp:nvSpPr>
        <dsp:cNvPr id="0" name=""/>
        <dsp:cNvSpPr/>
      </dsp:nvSpPr>
      <dsp:spPr>
        <a:xfrm>
          <a:off x="1419294" y="745836"/>
          <a:ext cx="4978665" cy="4978665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D3CD3-0177-4C9B-AE6D-F5A5CD4C8228}">
      <dsp:nvSpPr>
        <dsp:cNvPr id="0" name=""/>
        <dsp:cNvSpPr/>
      </dsp:nvSpPr>
      <dsp:spPr>
        <a:xfrm>
          <a:off x="1419294" y="745836"/>
          <a:ext cx="4978665" cy="4978665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DF32C-0E01-4D11-818F-E46042DDFD90}">
      <dsp:nvSpPr>
        <dsp:cNvPr id="0" name=""/>
        <dsp:cNvSpPr/>
      </dsp:nvSpPr>
      <dsp:spPr>
        <a:xfrm>
          <a:off x="1419294" y="745836"/>
          <a:ext cx="4978665" cy="4978665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75676-9F72-4502-A2AD-13C6B7642FC1}">
      <dsp:nvSpPr>
        <dsp:cNvPr id="0" name=""/>
        <dsp:cNvSpPr/>
      </dsp:nvSpPr>
      <dsp:spPr>
        <a:xfrm>
          <a:off x="2088238" y="1625088"/>
          <a:ext cx="3620060" cy="31994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 smtClean="0"/>
            <a:t>Nociception</a:t>
          </a:r>
          <a:endParaRPr lang="fr-FR" sz="3600" b="1" kern="1200" dirty="0"/>
        </a:p>
      </dsp:txBody>
      <dsp:txXfrm>
        <a:off x="2088238" y="1625088"/>
        <a:ext cx="3620060" cy="3199443"/>
      </dsp:txXfrm>
    </dsp:sp>
    <dsp:sp modelId="{B1283FE5-C8D6-42FA-956A-CB6064CB25BE}">
      <dsp:nvSpPr>
        <dsp:cNvPr id="0" name=""/>
        <dsp:cNvSpPr/>
      </dsp:nvSpPr>
      <dsp:spPr>
        <a:xfrm>
          <a:off x="3107060" y="1981"/>
          <a:ext cx="1603134" cy="16031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Mouvement</a:t>
          </a:r>
          <a:endParaRPr lang="fr-FR" sz="1600" b="1" kern="1200" dirty="0"/>
        </a:p>
      </dsp:txBody>
      <dsp:txXfrm>
        <a:off x="3107060" y="1981"/>
        <a:ext cx="1603134" cy="1603134"/>
      </dsp:txXfrm>
    </dsp:sp>
    <dsp:sp modelId="{18E3DC86-2356-4618-A435-693E22783421}">
      <dsp:nvSpPr>
        <dsp:cNvPr id="0" name=""/>
        <dsp:cNvSpPr/>
      </dsp:nvSpPr>
      <dsp:spPr>
        <a:xfrm>
          <a:off x="4739979" y="1295105"/>
          <a:ext cx="2962512" cy="23773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b="1" kern="1200" dirty="0" smtClean="0"/>
            <a:t>SNA</a:t>
          </a:r>
          <a:endParaRPr lang="fr-FR" sz="4000" b="1" kern="1200" dirty="0"/>
        </a:p>
      </dsp:txBody>
      <dsp:txXfrm>
        <a:off x="4739979" y="1295105"/>
        <a:ext cx="2962512" cy="2377303"/>
      </dsp:txXfrm>
    </dsp:sp>
    <dsp:sp modelId="{F9C45D7B-A626-4EF0-A7C6-7B92A156AC1F}">
      <dsp:nvSpPr>
        <dsp:cNvPr id="0" name=""/>
        <dsp:cNvSpPr/>
      </dsp:nvSpPr>
      <dsp:spPr>
        <a:xfrm>
          <a:off x="4536330" y="4400824"/>
          <a:ext cx="1603134" cy="16031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Respiration</a:t>
          </a:r>
          <a:endParaRPr lang="fr-FR" sz="1400" b="1" kern="1200" dirty="0"/>
        </a:p>
      </dsp:txBody>
      <dsp:txXfrm>
        <a:off x="4536330" y="4400824"/>
        <a:ext cx="1603134" cy="1603134"/>
      </dsp:txXfrm>
    </dsp:sp>
    <dsp:sp modelId="{C57C6E1D-CEB7-49A2-B26C-3F50CA873635}">
      <dsp:nvSpPr>
        <dsp:cNvPr id="0" name=""/>
        <dsp:cNvSpPr/>
      </dsp:nvSpPr>
      <dsp:spPr>
        <a:xfrm>
          <a:off x="1586387" y="4586138"/>
          <a:ext cx="1785939" cy="123250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Activation</a:t>
          </a:r>
          <a:r>
            <a:rPr lang="fr-FR" sz="1600" kern="1200" dirty="0" smtClean="0"/>
            <a:t> </a:t>
          </a:r>
          <a:r>
            <a:rPr lang="fr-FR" sz="1600" b="1" kern="1200" dirty="0" smtClean="0"/>
            <a:t>hormonale</a:t>
          </a:r>
          <a:endParaRPr lang="fr-FR" sz="1600" b="1" kern="1200" dirty="0"/>
        </a:p>
      </dsp:txBody>
      <dsp:txXfrm>
        <a:off x="1586387" y="4586138"/>
        <a:ext cx="1785939" cy="1232505"/>
      </dsp:txXfrm>
    </dsp:sp>
    <dsp:sp modelId="{CC3BFFC5-EAED-4C49-9D97-6E57FCC38FE9}">
      <dsp:nvSpPr>
        <dsp:cNvPr id="0" name=""/>
        <dsp:cNvSpPr/>
      </dsp:nvSpPr>
      <dsp:spPr>
        <a:xfrm>
          <a:off x="794452" y="1682190"/>
          <a:ext cx="1603134" cy="160313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EEG sous cortical</a:t>
          </a:r>
          <a:endParaRPr lang="fr-FR" sz="2000" b="1" kern="1200" dirty="0"/>
        </a:p>
      </dsp:txBody>
      <dsp:txXfrm>
        <a:off x="794452" y="1682190"/>
        <a:ext cx="1603134" cy="1603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6E430-6908-4FA0-979A-DE4AB8D27FBC}" type="datetimeFigureOut">
              <a:rPr lang="fr-FR" smtClean="0"/>
              <a:pPr/>
              <a:t>27/12/2011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3A5AF-7706-467A-90F9-D4B552A31D0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45.png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FC1C9-9B26-4E21-8463-C0F9FF01378D}" type="slidenum">
              <a:rPr lang="fr-FR" smtClean="0"/>
              <a:pPr/>
              <a:t>1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82934-6967-4077-937A-7613256AC1CC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1E13-DD1A-43AA-93C0-316FD2803844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Pathways implicated in pupil dilatation in response to afferent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vagal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stimulation. Afferent processes of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vagus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nerve</a:t>
            </a:r>
          </a:p>
          <a:p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NTS (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Altschuler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1992;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Chinapen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1994;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Finger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1992,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Hubscher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andBerkley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1995).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NTSprojects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PBN(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Beckstead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al., 1980; Loewy and Burton, 1978;Otake et al., 1992; Strain et al., 1990; Williams et al., 1996). PBN projects to EW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Saper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Loewy, 1980). Within the brain stem, integration of autonomic activity may occur via pathways that project: (a) from EW to PBN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Klooster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al., 1993), (b)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PBN to NTS (Saper and Loewy, 1980) and PVN (Saper and Loewy, 1980;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Swanson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Sawchenko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1980), (c)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NTS to PVN (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Kannan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Yamashita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1985), and (d)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PVN to EW(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Holstege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1987;Whipple et al., 1996), NTS (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Buijs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1978;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Holstege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1987;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Nilaver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1980;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Sawchenko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Swanson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1982; van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Giersbergen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1992; Zheng et al., 1995) and PBN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Holstege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1987;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Zheng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1995). Pathways that descend from brain stem centers of autonomic integration to SC originate in EW </a:t>
            </a:r>
            <a:r>
              <a:rPr lang="da-D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(Loewy and Saper, 1978) NTS, (Loewy and Burton, 1978; Papka et al., 1998) and PVN(Buijs et al., 1978; Holstege, 1987; Nilaver et al.,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1980;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Sawchenko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andSwanson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1982;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Teclemariam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Mesbahet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al., 1997; van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Giersbergen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1992;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Zhenget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al., 1995).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Sympathetic</a:t>
            </a:r>
            <a:endParaRPr lang="fr-F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of the pupil is effected via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preganglionic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fibers that project from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cervicothoracic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level of SC to SCG (Carpenter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Sutin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1983;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Loewenfeld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1999;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Teclemariam-Mesbah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1997) and post-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ganglionic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fibers that project from SCG to the dilator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pupillae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(Ellison and Clark, 1975; ten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Tusscher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1989a,b). Parasympathetic control of the pupil is effected via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preganglionic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fibers that</a:t>
            </a:r>
          </a:p>
          <a:p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EWto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CG (Clarke et al., 1985;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Klooster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1993;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Loewenfeld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1999; Loewy and Saper, 1978) and post-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ganglionic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fibers</a:t>
            </a:r>
            <a:endParaRPr lang="fr-F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project from CG to the sphincter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pupillae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(Carpenter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Sutin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1983;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Loewenfeld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1999; Werner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andWhitsel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1973) (CG=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ciliary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ganglion, EW=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Edinger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–Westphal nucleus, NTS=nucleus of the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solitary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tract, PBN=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parabrachial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nucleus, PVN=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paraventricular</a:t>
            </a:r>
            <a:endParaRPr lang="fr-F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nucleus of hypothalamus, SCG=superior cervical ganglion).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3A5AF-7706-467A-90F9-D4B552A31D05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1095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18ADC-A84D-4910-85E4-F4654A11A61B}" type="slidenum">
              <a:rPr lang="fr-FR" smtClean="0"/>
              <a:pPr/>
              <a:t>13</a:t>
            </a:fld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7A936C-BEBC-4C95-9034-B328D5ABC377}" type="slidenum">
              <a:rPr lang="fr-FR"/>
              <a:pPr/>
              <a:t>14</a:t>
            </a:fld>
            <a:endParaRPr lang="fr-FR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graphicFrame>
        <p:nvGraphicFramePr>
          <p:cNvPr id="570371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914516" y="4572748"/>
          <a:ext cx="5028970" cy="1134591"/>
        </p:xfrm>
        <a:graphic>
          <a:graphicData uri="http://schemas.openxmlformats.org/presentationml/2006/ole">
            <p:oleObj spid="_x0000_s390146" name="Image" r:id="rId4" imgW="4612778" imgH="1042005" progId="">
              <p:embed/>
            </p:oleObj>
          </a:graphicData>
        </a:graphic>
      </p:graphicFrame>
      <p:graphicFrame>
        <p:nvGraphicFramePr>
          <p:cNvPr id="570372" name="Object 4"/>
          <p:cNvGraphicFramePr>
            <a:graphicFrameLocks noChangeAspect="1"/>
          </p:cNvGraphicFramePr>
          <p:nvPr/>
        </p:nvGraphicFramePr>
        <p:xfrm>
          <a:off x="990295" y="5867289"/>
          <a:ext cx="4956636" cy="1358818"/>
        </p:xfrm>
        <a:graphic>
          <a:graphicData uri="http://schemas.openxmlformats.org/presentationml/2006/ole">
            <p:oleObj spid="_x0000_s390147" name="Image" r:id="rId5" imgW="4955877" imgH="1359210" progId="">
              <p:embed/>
            </p:oleObj>
          </a:graphicData>
        </a:graphic>
      </p:graphicFrame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614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94D019-D661-4D8B-86A7-B8CFC4D4D7F8}" type="slidenum">
              <a:rPr lang="fr-FR" smtClean="0"/>
              <a:pPr/>
              <a:t>15</a:t>
            </a:fld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696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7B1C19-E21F-417D-9650-F3174DDC7FC7}" type="slidenum">
              <a:rPr lang="fr-FR" smtClean="0"/>
              <a:pPr/>
              <a:t>16</a:t>
            </a:fld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1208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9C4046-7987-42E6-827A-EEE2EE75C01C}" type="slidenum">
              <a:rPr lang="fr-FR" smtClean="0"/>
              <a:pPr/>
              <a:t>17</a:t>
            </a:fld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3A5AF-7706-467A-90F9-D4B552A31D05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3A5AF-7706-467A-90F9-D4B552A31D05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3A5AF-7706-467A-90F9-D4B552A31D05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1239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36A9B1-564F-4560-BA2E-FB2D21CEA94F}" type="slidenum">
              <a:rPr lang="fr-FR" smtClean="0"/>
              <a:pPr/>
              <a:t>20</a:t>
            </a:fld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271A-4209-4E79-96D2-92101B0EFF34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1280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2D8B4C-5BDE-47E4-8B7D-1A5F4DFD9022}" type="slidenum">
              <a:rPr lang="fr-FR" smtClean="0"/>
              <a:pPr/>
              <a:t>22</a:t>
            </a:fld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1290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6AFFEF-6D8A-4324-ABBB-74A6D77B7891}" type="slidenum">
              <a:rPr lang="fr-FR" smtClean="0"/>
              <a:pPr/>
              <a:t>23</a:t>
            </a:fld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3. Effect of each treatment on fractional pupil size (fractional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compared with diameter at time zero). Drugs were given IV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a 1 min period after the 0 time measurement. () Solid bold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line: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droperidol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0.02 mg/kg; () short dashed line: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metoclopramide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0.5 mg/kg; } long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dashed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line: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metoclopramide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0.25 mg/kg;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(F) fine solid line: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ondansetron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0.13 mg/kg; } fine solid line, saline.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 0.05 for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metoclopramide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0.25 mg/kg and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droperidol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compared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saline control. Data expressed as mean  se.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3A5AF-7706-467A-90F9-D4B552A31D05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Reduction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pupillary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re¯ex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dilation by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dexmedetomidine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Re¯ex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dilation is shown before (top) and after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(bottom)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dexmedetomidine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noxious stimulus was delivered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®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rst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 s of each scan. To eliminate the effect of the light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stimulus on the dilation produced by the noxious stimulus,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records were obtained by subtracting the scan during the noxious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stimulus from the scan immediately preceding that scan. Scans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averaged scans following the noxious stimulus for all eight</a:t>
            </a:r>
          </a:p>
          <a:p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volunteers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3A5AF-7706-467A-90F9-D4B552A31D05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1310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7153C-B5BC-4DD1-A4C9-5104BFFC4E76}" type="slidenum">
              <a:rPr lang="fr-FR" smtClean="0"/>
              <a:pPr/>
              <a:t>26</a:t>
            </a:fld>
            <a:endParaRPr 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132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DEF1E-7412-4CC3-93F2-27E307B7F5B7}" type="slidenum">
              <a:rPr lang="fr-FR" smtClean="0"/>
              <a:pPr/>
              <a:t>27</a:t>
            </a:fld>
            <a:endParaRPr 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1300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1B14BC-5D57-4E80-9CF7-93247FC1FCAA}" type="slidenum">
              <a:rPr lang="fr-FR" smtClean="0"/>
              <a:pPr/>
              <a:t>29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3A5AF-7706-467A-90F9-D4B552A31D05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135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2183C8-6273-4A05-95EE-37348FF18DE8}" type="slidenum">
              <a:rPr lang="fr-FR" smtClean="0"/>
              <a:pPr/>
              <a:t>30</a:t>
            </a:fld>
            <a:endParaRPr 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747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2EBA7E-108A-4E39-B4B1-37F7C2A9608C}" type="slidenum">
              <a:rPr lang="fr-FR" smtClean="0"/>
              <a:pPr/>
              <a:t>31</a:t>
            </a:fld>
            <a:endParaRPr lang="fr-F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1249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3CC98-5AB2-403E-BC6D-FA7E7B7D39B5}" type="slidenum">
              <a:rPr lang="fr-FR" smtClean="0"/>
              <a:pPr/>
              <a:t>32</a:t>
            </a:fld>
            <a:endParaRPr lang="fr-F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3A5AF-7706-467A-90F9-D4B552A31D05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5B048-88AA-404B-89C1-9B1CBC1CA2CC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768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1620F-1CD2-48FE-A88F-F83219B261B2}" type="slidenum">
              <a:rPr lang="fr-FR" smtClean="0"/>
              <a:pPr/>
              <a:t>35</a:t>
            </a:fld>
            <a:endParaRPr lang="fr-F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7EDB67-FF3E-4C71-9791-35D12C6A75B2}" type="slidenum">
              <a:rPr lang="fr-FR" smtClean="0"/>
              <a:pPr/>
              <a:t>36</a:t>
            </a:fld>
            <a:endParaRPr lang="fr-FR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pic>
        <p:nvPicPr>
          <p:cNvPr id="12595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516" y="5104915"/>
            <a:ext cx="5028970" cy="67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515" y="5867288"/>
            <a:ext cx="4841245" cy="139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E513E-2271-4C82-AA2E-2345F4DEA28C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3A5AF-7706-467A-90F9-D4B552A31D05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3A5AF-7706-467A-90F9-D4B552A31D05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271A-4209-4E79-96D2-92101B0EFF34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136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60E6C-BBC0-4937-848E-E1FC48D6E543}" type="slidenum">
              <a:rPr lang="fr-FR" smtClean="0"/>
              <a:pPr/>
              <a:t>40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FC1C9-9B26-4E21-8463-C0F9FF01378D}" type="slidenum">
              <a:rPr lang="fr-FR" smtClean="0"/>
              <a:pPr/>
              <a:t>5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C770A8-8DFD-48AE-A720-D6863162BAE5}" type="slidenum">
              <a:rPr lang="fr-FR"/>
              <a:pPr/>
              <a:t>6</a:t>
            </a:fld>
            <a:endParaRPr lang="fr-FR"/>
          </a:p>
        </p:txBody>
      </p:sp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56" y="4344035"/>
            <a:ext cx="5487089" cy="4113828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40B198-AED7-4090-BF4F-D06F3BCC7B9F}" type="slidenum">
              <a:rPr lang="fr-FR" smtClean="0"/>
              <a:pPr/>
              <a:t>7</a:t>
            </a:fld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E8EE38-8063-49BB-AE31-45184B15F6A7}" type="slidenum">
              <a:rPr lang="fr-FR" smtClean="0"/>
              <a:pPr/>
              <a:t>8</a:t>
            </a:fld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3A5AF-7706-467A-90F9-D4B552A31D05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3827-46C0-46DC-9B45-21D4F4D52F46}" type="datetimeFigureOut">
              <a:rPr lang="fr-FR" smtClean="0"/>
              <a:pPr/>
              <a:t>27/12/2011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ACAD-2454-4265-8E24-DF430854DF6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3827-46C0-46DC-9B45-21D4F4D52F46}" type="datetimeFigureOut">
              <a:rPr lang="fr-FR" smtClean="0"/>
              <a:pPr/>
              <a:t>27/12/2011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ACAD-2454-4265-8E24-DF430854DF6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3827-46C0-46DC-9B45-21D4F4D52F46}" type="datetimeFigureOut">
              <a:rPr lang="fr-FR" smtClean="0"/>
              <a:pPr/>
              <a:t>27/12/2011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ACAD-2454-4265-8E24-DF430854DF6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FF0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3827-46C0-46DC-9B45-21D4F4D52F46}" type="datetimeFigureOut">
              <a:rPr lang="fr-FR" smtClean="0"/>
              <a:pPr/>
              <a:t>27/12/2011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ACAD-2454-4265-8E24-DF430854DF6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3827-46C0-46DC-9B45-21D4F4D52F46}" type="datetimeFigureOut">
              <a:rPr lang="fr-FR" smtClean="0"/>
              <a:pPr/>
              <a:t>27/12/2011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ACAD-2454-4265-8E24-DF430854DF6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3827-46C0-46DC-9B45-21D4F4D52F46}" type="datetimeFigureOut">
              <a:rPr lang="fr-FR" smtClean="0"/>
              <a:pPr/>
              <a:t>27/12/2011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ACAD-2454-4265-8E24-DF430854DF6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3827-46C0-46DC-9B45-21D4F4D52F46}" type="datetimeFigureOut">
              <a:rPr lang="fr-FR" smtClean="0"/>
              <a:pPr/>
              <a:t>27/12/2011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ACAD-2454-4265-8E24-DF430854DF6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3827-46C0-46DC-9B45-21D4F4D52F46}" type="datetimeFigureOut">
              <a:rPr lang="fr-FR" smtClean="0"/>
              <a:pPr/>
              <a:t>27/12/2011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ACAD-2454-4265-8E24-DF430854DF6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3827-46C0-46DC-9B45-21D4F4D52F46}" type="datetimeFigureOut">
              <a:rPr lang="fr-FR" smtClean="0"/>
              <a:pPr/>
              <a:t>27/12/2011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ACAD-2454-4265-8E24-DF430854DF6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3827-46C0-46DC-9B45-21D4F4D52F46}" type="datetimeFigureOut">
              <a:rPr lang="fr-FR" smtClean="0"/>
              <a:pPr/>
              <a:t>27/12/2011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ACAD-2454-4265-8E24-DF430854DF6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3827-46C0-46DC-9B45-21D4F4D52F46}" type="datetimeFigureOut">
              <a:rPr lang="fr-FR" smtClean="0"/>
              <a:pPr/>
              <a:t>27/12/2011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ACAD-2454-4265-8E24-DF430854DF6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3827-46C0-46DC-9B45-21D4F4D52F46}" type="datetimeFigureOut">
              <a:rPr lang="fr-FR" smtClean="0"/>
              <a:pPr/>
              <a:t>27/12/2011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8ACAD-2454-4265-8E24-DF430854DF6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Hoja_de_c_lculo_de_Microsoft_Office_Excel_97-20031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Hoja_de_c_lculo_de_Microsoft_Office_Excel_97-20032.xls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MAMI\Pupilles\Diapos\Diapos%202008\limite%20VAG.wmv" TargetMode="Externa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Hoja_de_c_lculo_de_Microsoft_Office_Excel_97-20033.xls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ible-bla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705992"/>
            <a:ext cx="5080000" cy="5080000"/>
          </a:xfrm>
          <a:prstGeom prst="rect">
            <a:avLst/>
          </a:prstGeom>
        </p:spPr>
      </p:pic>
      <p:sp>
        <p:nvSpPr>
          <p:cNvPr id="428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69776"/>
            <a:ext cx="6048672" cy="1143000"/>
          </a:xfrm>
        </p:spPr>
        <p:txBody>
          <a:bodyPr>
            <a:normAutofit fontScale="90000"/>
          </a:bodyPr>
          <a:lstStyle/>
          <a:p>
            <a:pPr marL="685800" indent="-685800">
              <a:defRPr/>
            </a:pPr>
            <a:r>
              <a:rPr lang="fr-FR" sz="6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Pupillométrie</a:t>
            </a:r>
            <a:r>
              <a:rPr lang="fr-FR" sz="6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FR" sz="40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pourquoi faire ?</a:t>
            </a:r>
            <a:endParaRPr lang="fr-FR" sz="54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43608" y="1700808"/>
            <a:ext cx="534139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La bonne cible analgésique</a:t>
            </a:r>
            <a:endParaRPr lang="fr-FR" sz="3600" b="1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4607" y="3573016"/>
            <a:ext cx="1839188" cy="12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e 8"/>
          <p:cNvSpPr/>
          <p:nvPr/>
        </p:nvSpPr>
        <p:spPr>
          <a:xfrm>
            <a:off x="3347864" y="3861048"/>
            <a:ext cx="720080" cy="7200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 descr="TlseMV240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60648"/>
            <a:ext cx="1213098" cy="1479388"/>
          </a:xfrm>
          <a:prstGeom prst="rect">
            <a:avLst/>
          </a:prstGeom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4701" y="188640"/>
            <a:ext cx="2989299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6444208" y="6105490"/>
            <a:ext cx="263329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Mazerolles Michel</a:t>
            </a:r>
          </a:p>
          <a:p>
            <a:pPr algn="ctr"/>
            <a:r>
              <a:rPr lang="fr-FR" sz="2000" b="1" dirty="0" smtClean="0"/>
              <a:t>CHU Rangueil</a:t>
            </a:r>
            <a:endParaRPr lang="fr-FR" sz="2000" b="1" dirty="0"/>
          </a:p>
        </p:txBody>
      </p:sp>
      <p:pic>
        <p:nvPicPr>
          <p:cNvPr id="203778" name="Picture 2" descr="Woody Woodpeck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2276872"/>
            <a:ext cx="2304256" cy="3626220"/>
          </a:xfrm>
          <a:prstGeom prst="rect">
            <a:avLst/>
          </a:prstGeom>
          <a:noFill/>
        </p:spPr>
      </p:pic>
      <p:pic>
        <p:nvPicPr>
          <p:cNvPr id="11" name="Image 10" descr="NEurolight_V2_a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492896"/>
            <a:ext cx="2695017" cy="393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4" name="Rectangle 4"/>
          <p:cNvSpPr>
            <a:spLocks noChangeArrowheads="1"/>
          </p:cNvSpPr>
          <p:nvPr/>
        </p:nvSpPr>
        <p:spPr bwMode="auto">
          <a:xfrm>
            <a:off x="228600" y="76200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0" dirty="0">
                <a:solidFill>
                  <a:srgbClr val="FFFF00"/>
                </a:solidFill>
                <a:latin typeface="Arial" pitchFamily="34" charset="0"/>
              </a:rPr>
              <a:t>Structure de </a:t>
            </a:r>
            <a:r>
              <a:rPr lang="en-US" sz="4000" b="0" dirty="0" err="1">
                <a:solidFill>
                  <a:srgbClr val="FFFF00"/>
                </a:solidFill>
                <a:latin typeface="Arial" pitchFamily="34" charset="0"/>
              </a:rPr>
              <a:t>l’</a:t>
            </a:r>
            <a:r>
              <a:rPr lang="en-US" sz="4000" b="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œ</a:t>
            </a:r>
            <a:r>
              <a:rPr lang="en-US" sz="4000" b="0" dirty="0" err="1">
                <a:solidFill>
                  <a:srgbClr val="FFFF00"/>
                </a:solidFill>
                <a:latin typeface="Arial" pitchFamily="34" charset="0"/>
              </a:rPr>
              <a:t>il</a:t>
            </a:r>
            <a:endParaRPr lang="en-US" sz="4000" b="0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829445" name="Rectangle 5"/>
          <p:cNvSpPr>
            <a:spLocks noChangeArrowheads="1"/>
          </p:cNvSpPr>
          <p:nvPr/>
        </p:nvSpPr>
        <p:spPr bwMode="auto">
          <a:xfrm>
            <a:off x="304800" y="1015792"/>
            <a:ext cx="4470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0" dirty="0" smtClean="0">
                <a:solidFill>
                  <a:schemeClr val="bg1"/>
                </a:solidFill>
                <a:latin typeface="Arial" pitchFamily="34" charset="0"/>
              </a:rPr>
              <a:t>Iris </a:t>
            </a:r>
            <a:r>
              <a:rPr lang="en-US" sz="3200" b="0" dirty="0" smtClean="0">
                <a:solidFill>
                  <a:schemeClr val="bg1"/>
                </a:solidFill>
                <a:latin typeface="Arial" pitchFamily="34" charset="0"/>
                <a:sym typeface="Wingdings" pitchFamily="2" charset="2"/>
              </a:rPr>
              <a:t>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sz="3200" b="0" dirty="0" smtClean="0">
                <a:solidFill>
                  <a:schemeClr val="bg1"/>
                </a:solidFill>
                <a:latin typeface="Arial" pitchFamily="34" charset="0"/>
              </a:rPr>
              <a:t>2 </a:t>
            </a:r>
            <a:r>
              <a:rPr lang="en-US" sz="3200" b="0" dirty="0" err="1">
                <a:solidFill>
                  <a:schemeClr val="bg1"/>
                </a:solidFill>
                <a:latin typeface="Arial" pitchFamily="34" charset="0"/>
              </a:rPr>
              <a:t>groupes</a:t>
            </a:r>
            <a:r>
              <a:rPr lang="en-US" sz="3200" b="0" dirty="0">
                <a:solidFill>
                  <a:schemeClr val="bg1"/>
                </a:solidFill>
                <a:latin typeface="Arial" pitchFamily="34" charset="0"/>
              </a:rPr>
              <a:t> de muscles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0" dirty="0">
                <a:solidFill>
                  <a:schemeClr val="bg1"/>
                </a:solidFill>
                <a:latin typeface="Arial" pitchFamily="34" charset="0"/>
              </a:rPr>
              <a:t>Muscle radial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0" dirty="0">
                <a:solidFill>
                  <a:schemeClr val="bg1"/>
                </a:solidFill>
                <a:latin typeface="Arial" pitchFamily="34" charset="0"/>
              </a:rPr>
              <a:t>Muscle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</a:rPr>
              <a:t>circulaire</a:t>
            </a:r>
            <a:endParaRPr lang="en-US" sz="2800" b="0" dirty="0">
              <a:solidFill>
                <a:schemeClr val="bg1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0" dirty="0">
              <a:latin typeface="Arial" pitchFamily="34" charset="0"/>
            </a:endParaRPr>
          </a:p>
        </p:txBody>
      </p:sp>
      <p:pic>
        <p:nvPicPr>
          <p:cNvPr id="829446" name="Picture 6"/>
          <p:cNvPicPr>
            <a:picLocks noChangeAspect="1" noChangeArrowheads="1"/>
          </p:cNvPicPr>
          <p:nvPr/>
        </p:nvPicPr>
        <p:blipFill>
          <a:blip r:embed="rId3" cstate="print"/>
          <a:srcRect b="3000"/>
          <a:stretch>
            <a:fillRect/>
          </a:stretch>
        </p:blipFill>
        <p:spPr bwMode="auto">
          <a:xfrm>
            <a:off x="5057775" y="985838"/>
            <a:ext cx="35941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47" name="Picture 7"/>
          <p:cNvPicPr>
            <a:picLocks noChangeAspect="1" noChangeArrowheads="1"/>
          </p:cNvPicPr>
          <p:nvPr/>
        </p:nvPicPr>
        <p:blipFill>
          <a:blip r:embed="rId4" cstate="print"/>
          <a:srcRect b="4019"/>
          <a:stretch>
            <a:fillRect/>
          </a:stretch>
        </p:blipFill>
        <p:spPr bwMode="auto">
          <a:xfrm>
            <a:off x="2093913" y="3657600"/>
            <a:ext cx="4456112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0988" y="279400"/>
            <a:ext cx="8229600" cy="1295400"/>
          </a:xfrm>
        </p:spPr>
        <p:txBody>
          <a:bodyPr/>
          <a:lstStyle/>
          <a:p>
            <a:r>
              <a:rPr lang="fr-F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Balance sympatho-vagale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9309" name="Rectangle 13"/>
          <p:cNvSpPr>
            <a:spLocks noChangeArrowheads="1"/>
          </p:cNvSpPr>
          <p:nvPr/>
        </p:nvSpPr>
        <p:spPr bwMode="auto">
          <a:xfrm>
            <a:off x="2468563" y="5399088"/>
            <a:ext cx="203200" cy="654050"/>
          </a:xfrm>
          <a:prstGeom prst="rect">
            <a:avLst/>
          </a:prstGeom>
          <a:solidFill>
            <a:srgbClr val="FF00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39310" name="Rectangle 14"/>
          <p:cNvSpPr>
            <a:spLocks noChangeArrowheads="1"/>
          </p:cNvSpPr>
          <p:nvPr/>
        </p:nvSpPr>
        <p:spPr bwMode="auto">
          <a:xfrm>
            <a:off x="7256463" y="5397500"/>
            <a:ext cx="203200" cy="654050"/>
          </a:xfrm>
          <a:prstGeom prst="rect">
            <a:avLst/>
          </a:prstGeom>
          <a:solidFill>
            <a:srgbClr val="FF00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39308" name="Rectangle 12"/>
          <p:cNvSpPr>
            <a:spLocks noChangeArrowheads="1"/>
          </p:cNvSpPr>
          <p:nvPr/>
        </p:nvSpPr>
        <p:spPr bwMode="auto">
          <a:xfrm>
            <a:off x="2495550" y="5878513"/>
            <a:ext cx="4951413" cy="2159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439303" name="Object 7"/>
          <p:cNvGraphicFramePr>
            <a:graphicFrameLocks noChangeAspect="1"/>
          </p:cNvGraphicFramePr>
          <p:nvPr/>
        </p:nvGraphicFramePr>
        <p:xfrm>
          <a:off x="5116513" y="1870075"/>
          <a:ext cx="4027488" cy="3597275"/>
        </p:xfrm>
        <a:graphic>
          <a:graphicData uri="http://schemas.openxmlformats.org/presentationml/2006/ole">
            <p:oleObj spid="_x0000_s179202" name="Image" r:id="rId4" imgW="7154253" imgH="6391811" progId="">
              <p:embed/>
            </p:oleObj>
          </a:graphicData>
        </a:graphic>
      </p:graphicFrame>
      <p:graphicFrame>
        <p:nvGraphicFramePr>
          <p:cNvPr id="439304" name="Object 8"/>
          <p:cNvGraphicFramePr>
            <a:graphicFrameLocks noChangeAspect="1"/>
          </p:cNvGraphicFramePr>
          <p:nvPr/>
        </p:nvGraphicFramePr>
        <p:xfrm>
          <a:off x="565150" y="1897063"/>
          <a:ext cx="4033838" cy="3530600"/>
        </p:xfrm>
        <a:graphic>
          <a:graphicData uri="http://schemas.openxmlformats.org/presentationml/2006/ole">
            <p:oleObj spid="_x0000_s179203" name="Image" r:id="rId5" imgW="6404518" imgH="4091776" progId="">
              <p:embed/>
            </p:oleObj>
          </a:graphicData>
        </a:graphic>
      </p:graphicFrame>
      <p:sp>
        <p:nvSpPr>
          <p:cNvPr id="439311" name="Rectangle 15"/>
          <p:cNvSpPr>
            <a:spLocks noChangeArrowheads="1"/>
          </p:cNvSpPr>
          <p:nvPr/>
        </p:nvSpPr>
        <p:spPr bwMode="auto">
          <a:xfrm>
            <a:off x="4732338" y="2540000"/>
            <a:ext cx="288925" cy="35131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39312" name="AutoShape 16"/>
          <p:cNvSpPr>
            <a:spLocks noChangeArrowheads="1"/>
          </p:cNvSpPr>
          <p:nvPr/>
        </p:nvSpPr>
        <p:spPr bwMode="auto">
          <a:xfrm>
            <a:off x="4586288" y="2060575"/>
            <a:ext cx="552450" cy="1001713"/>
          </a:xfrm>
          <a:prstGeom prst="upArrow">
            <a:avLst>
              <a:gd name="adj1" fmla="val 50000"/>
              <a:gd name="adj2" fmla="val 4533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39313" name="Oval 17"/>
          <p:cNvSpPr>
            <a:spLocks noChangeArrowheads="1"/>
          </p:cNvSpPr>
          <p:nvPr/>
        </p:nvSpPr>
        <p:spPr bwMode="auto">
          <a:xfrm>
            <a:off x="3951288" y="5721350"/>
            <a:ext cx="1814513" cy="69691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39314" name="Rectangle 18"/>
          <p:cNvSpPr>
            <a:spLocks noChangeArrowheads="1"/>
          </p:cNvSpPr>
          <p:nvPr/>
        </p:nvSpPr>
        <p:spPr bwMode="auto">
          <a:xfrm>
            <a:off x="1146175" y="5427663"/>
            <a:ext cx="2686050" cy="1603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39315" name="Rectangle 19"/>
          <p:cNvSpPr>
            <a:spLocks noChangeArrowheads="1"/>
          </p:cNvSpPr>
          <p:nvPr/>
        </p:nvSpPr>
        <p:spPr bwMode="auto">
          <a:xfrm>
            <a:off x="5991225" y="5499100"/>
            <a:ext cx="2686050" cy="1603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39305" name="Text Box 9"/>
          <p:cNvSpPr txBox="1">
            <a:spLocks noChangeArrowheads="1"/>
          </p:cNvSpPr>
          <p:nvPr/>
        </p:nvSpPr>
        <p:spPr bwMode="auto">
          <a:xfrm>
            <a:off x="7524750" y="1844675"/>
            <a:ext cx="1619250" cy="954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</a:t>
            </a:r>
            <a:r>
              <a:rPr lang="fr-F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S</a:t>
            </a:r>
            <a:r>
              <a:rPr lang="fr-FR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= </a:t>
            </a:r>
            <a:endParaRPr lang="fr-FR" sz="28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Mydriase</a:t>
            </a:r>
            <a:endParaRPr lang="fr-FR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39306" name="Text Box 10"/>
          <p:cNvSpPr txBox="1">
            <a:spLocks noChangeArrowheads="1"/>
          </p:cNvSpPr>
          <p:nvPr/>
        </p:nvSpPr>
        <p:spPr bwMode="auto">
          <a:xfrm>
            <a:off x="2916238" y="1916113"/>
            <a:ext cx="1463675" cy="946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PS</a:t>
            </a:r>
            <a:r>
              <a:rPr lang="fr-FR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= Myosis</a:t>
            </a: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149080"/>
            <a:ext cx="15525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88250" y="4149080"/>
            <a:ext cx="1555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395536" y="1484784"/>
            <a:ext cx="108760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Noyau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Edinger</a:t>
            </a: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Westphal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779912" y="4149080"/>
            <a:ext cx="5437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220072" y="1412776"/>
            <a:ext cx="13681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cilio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spinal de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388424" y="3356992"/>
            <a:ext cx="476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2000" fill="hold"/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5" grpId="0" animBg="1"/>
      <p:bldP spid="4393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7776864" cy="636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e 9"/>
          <p:cNvGrpSpPr/>
          <p:nvPr/>
        </p:nvGrpSpPr>
        <p:grpSpPr>
          <a:xfrm>
            <a:off x="3767959" y="3105807"/>
            <a:ext cx="2585544" cy="2785241"/>
            <a:chOff x="3767959" y="3105807"/>
            <a:chExt cx="2585544" cy="2785241"/>
          </a:xfrm>
        </p:grpSpPr>
        <p:sp>
          <p:nvSpPr>
            <p:cNvPr id="4" name="Forme libre 3"/>
            <p:cNvSpPr/>
            <p:nvPr/>
          </p:nvSpPr>
          <p:spPr>
            <a:xfrm>
              <a:off x="4808483" y="4540469"/>
              <a:ext cx="1545020" cy="1350579"/>
            </a:xfrm>
            <a:custGeom>
              <a:avLst/>
              <a:gdLst>
                <a:gd name="connsiteX0" fmla="*/ 1545020 w 1545020"/>
                <a:gd name="connsiteY0" fmla="*/ 1277007 h 1350579"/>
                <a:gd name="connsiteX1" fmla="*/ 409903 w 1545020"/>
                <a:gd name="connsiteY1" fmla="*/ 1292772 h 1350579"/>
                <a:gd name="connsiteX2" fmla="*/ 189186 w 1545020"/>
                <a:gd name="connsiteY2" fmla="*/ 1292772 h 1350579"/>
                <a:gd name="connsiteX3" fmla="*/ 31531 w 1545020"/>
                <a:gd name="connsiteY3" fmla="*/ 1135117 h 1350579"/>
                <a:gd name="connsiteX4" fmla="*/ 0 w 1545020"/>
                <a:gd name="connsiteY4" fmla="*/ 0 h 1350579"/>
                <a:gd name="connsiteX5" fmla="*/ 0 w 1545020"/>
                <a:gd name="connsiteY5" fmla="*/ 0 h 135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5020" h="1350579">
                  <a:moveTo>
                    <a:pt x="1545020" y="1277007"/>
                  </a:moveTo>
                  <a:lnTo>
                    <a:pt x="409903" y="1292772"/>
                  </a:lnTo>
                  <a:cubicBezTo>
                    <a:pt x="183931" y="1295399"/>
                    <a:pt x="252248" y="1319048"/>
                    <a:pt x="189186" y="1292772"/>
                  </a:cubicBezTo>
                  <a:cubicBezTo>
                    <a:pt x="126124" y="1266496"/>
                    <a:pt x="63062" y="1350579"/>
                    <a:pt x="31531" y="1135117"/>
                  </a:cubicBezTo>
                  <a:cubicBezTo>
                    <a:pt x="0" y="919655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Forme libre 4"/>
            <p:cNvSpPr/>
            <p:nvPr/>
          </p:nvSpPr>
          <p:spPr>
            <a:xfrm>
              <a:off x="3767959" y="3105807"/>
              <a:ext cx="1056289" cy="1087821"/>
            </a:xfrm>
            <a:custGeom>
              <a:avLst/>
              <a:gdLst>
                <a:gd name="connsiteX0" fmla="*/ 1056289 w 1056289"/>
                <a:gd name="connsiteY0" fmla="*/ 1087821 h 1087821"/>
                <a:gd name="connsiteX1" fmla="*/ 977462 w 1056289"/>
                <a:gd name="connsiteY1" fmla="*/ 709448 h 1087821"/>
                <a:gd name="connsiteX2" fmla="*/ 961696 w 1056289"/>
                <a:gd name="connsiteY2" fmla="*/ 662152 h 1087821"/>
                <a:gd name="connsiteX3" fmla="*/ 851338 w 1056289"/>
                <a:gd name="connsiteY3" fmla="*/ 425669 h 1087821"/>
                <a:gd name="connsiteX4" fmla="*/ 662151 w 1056289"/>
                <a:gd name="connsiteY4" fmla="*/ 268014 h 1087821"/>
                <a:gd name="connsiteX5" fmla="*/ 0 w 1056289"/>
                <a:gd name="connsiteY5" fmla="*/ 0 h 1087821"/>
                <a:gd name="connsiteX6" fmla="*/ 0 w 1056289"/>
                <a:gd name="connsiteY6" fmla="*/ 0 h 108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6289" h="1087821">
                  <a:moveTo>
                    <a:pt x="1056289" y="1087821"/>
                  </a:moveTo>
                  <a:cubicBezTo>
                    <a:pt x="1024758" y="934107"/>
                    <a:pt x="993227" y="780393"/>
                    <a:pt x="977462" y="709448"/>
                  </a:cubicBezTo>
                  <a:cubicBezTo>
                    <a:pt x="961697" y="638503"/>
                    <a:pt x="982717" y="709448"/>
                    <a:pt x="961696" y="662152"/>
                  </a:cubicBezTo>
                  <a:cubicBezTo>
                    <a:pt x="940675" y="614856"/>
                    <a:pt x="901262" y="491359"/>
                    <a:pt x="851338" y="425669"/>
                  </a:cubicBezTo>
                  <a:cubicBezTo>
                    <a:pt x="801414" y="359979"/>
                    <a:pt x="804041" y="338959"/>
                    <a:pt x="662151" y="268014"/>
                  </a:cubicBezTo>
                  <a:cubicBezTo>
                    <a:pt x="520261" y="197069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7" name="Connecteur droit 6"/>
          <p:cNvCxnSpPr/>
          <p:nvPr/>
        </p:nvCxnSpPr>
        <p:spPr>
          <a:xfrm>
            <a:off x="5436096" y="6237312"/>
            <a:ext cx="864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1547664" y="2420888"/>
            <a:ext cx="1368152" cy="13681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547664" y="2420888"/>
            <a:ext cx="1368152" cy="13681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3515710" y="835572"/>
            <a:ext cx="2459421" cy="1734207"/>
            <a:chOff x="3515710" y="835572"/>
            <a:chExt cx="2459421" cy="1734207"/>
          </a:xfrm>
        </p:grpSpPr>
        <p:sp>
          <p:nvSpPr>
            <p:cNvPr id="11" name="Forme libre 10"/>
            <p:cNvSpPr/>
            <p:nvPr/>
          </p:nvSpPr>
          <p:spPr>
            <a:xfrm>
              <a:off x="4732282" y="835572"/>
              <a:ext cx="1242849" cy="867104"/>
            </a:xfrm>
            <a:custGeom>
              <a:avLst/>
              <a:gdLst>
                <a:gd name="connsiteX0" fmla="*/ 1242849 w 1242849"/>
                <a:gd name="connsiteY0" fmla="*/ 0 h 867104"/>
                <a:gd name="connsiteX1" fmla="*/ 769884 w 1242849"/>
                <a:gd name="connsiteY1" fmla="*/ 31531 h 867104"/>
                <a:gd name="connsiteX2" fmla="*/ 470339 w 1242849"/>
                <a:gd name="connsiteY2" fmla="*/ 78828 h 867104"/>
                <a:gd name="connsiteX3" fmla="*/ 202325 w 1242849"/>
                <a:gd name="connsiteY3" fmla="*/ 283780 h 867104"/>
                <a:gd name="connsiteX4" fmla="*/ 28904 w 1242849"/>
                <a:gd name="connsiteY4" fmla="*/ 646387 h 867104"/>
                <a:gd name="connsiteX5" fmla="*/ 28904 w 1242849"/>
                <a:gd name="connsiteY5" fmla="*/ 867104 h 867104"/>
                <a:gd name="connsiteX6" fmla="*/ 28904 w 1242849"/>
                <a:gd name="connsiteY6" fmla="*/ 867104 h 86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2849" h="867104">
                  <a:moveTo>
                    <a:pt x="1242849" y="0"/>
                  </a:moveTo>
                  <a:cubicBezTo>
                    <a:pt x="1070742" y="9196"/>
                    <a:pt x="898636" y="18393"/>
                    <a:pt x="769884" y="31531"/>
                  </a:cubicBezTo>
                  <a:cubicBezTo>
                    <a:pt x="641132" y="44669"/>
                    <a:pt x="564932" y="36787"/>
                    <a:pt x="470339" y="78828"/>
                  </a:cubicBezTo>
                  <a:cubicBezTo>
                    <a:pt x="375746" y="120869"/>
                    <a:pt x="275897" y="189187"/>
                    <a:pt x="202325" y="283780"/>
                  </a:cubicBezTo>
                  <a:cubicBezTo>
                    <a:pt x="128753" y="378373"/>
                    <a:pt x="57808" y="549166"/>
                    <a:pt x="28904" y="646387"/>
                  </a:cubicBezTo>
                  <a:cubicBezTo>
                    <a:pt x="0" y="743608"/>
                    <a:pt x="28904" y="867104"/>
                    <a:pt x="28904" y="867104"/>
                  </a:cubicBezTo>
                  <a:lnTo>
                    <a:pt x="28904" y="867104"/>
                  </a:lnTo>
                </a:path>
              </a:pathLst>
            </a:cu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3515710" y="2017986"/>
              <a:ext cx="1211317" cy="551793"/>
            </a:xfrm>
            <a:custGeom>
              <a:avLst/>
              <a:gdLst>
                <a:gd name="connsiteX0" fmla="*/ 1198180 w 1211317"/>
                <a:gd name="connsiteY0" fmla="*/ 0 h 551793"/>
                <a:gd name="connsiteX1" fmla="*/ 1182414 w 1211317"/>
                <a:gd name="connsiteY1" fmla="*/ 220717 h 551793"/>
                <a:gd name="connsiteX2" fmla="*/ 1024759 w 1211317"/>
                <a:gd name="connsiteY2" fmla="*/ 299545 h 551793"/>
                <a:gd name="connsiteX3" fmla="*/ 488731 w 1211317"/>
                <a:gd name="connsiteY3" fmla="*/ 488731 h 551793"/>
                <a:gd name="connsiteX4" fmla="*/ 0 w 1211317"/>
                <a:gd name="connsiteY4" fmla="*/ 551793 h 551793"/>
                <a:gd name="connsiteX5" fmla="*/ 0 w 1211317"/>
                <a:gd name="connsiteY5" fmla="*/ 551793 h 551793"/>
                <a:gd name="connsiteX6" fmla="*/ 0 w 1211317"/>
                <a:gd name="connsiteY6" fmla="*/ 551793 h 55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1317" h="551793">
                  <a:moveTo>
                    <a:pt x="1198180" y="0"/>
                  </a:moveTo>
                  <a:cubicBezTo>
                    <a:pt x="1204748" y="85396"/>
                    <a:pt x="1211317" y="170793"/>
                    <a:pt x="1182414" y="220717"/>
                  </a:cubicBezTo>
                  <a:cubicBezTo>
                    <a:pt x="1153511" y="270641"/>
                    <a:pt x="1140373" y="254876"/>
                    <a:pt x="1024759" y="299545"/>
                  </a:cubicBezTo>
                  <a:cubicBezTo>
                    <a:pt x="909145" y="344214"/>
                    <a:pt x="659524" y="446690"/>
                    <a:pt x="488731" y="488731"/>
                  </a:cubicBezTo>
                  <a:cubicBezTo>
                    <a:pt x="317938" y="530772"/>
                    <a:pt x="0" y="551793"/>
                    <a:pt x="0" y="551793"/>
                  </a:cubicBezTo>
                  <a:lnTo>
                    <a:pt x="0" y="551793"/>
                  </a:lnTo>
                  <a:lnTo>
                    <a:pt x="0" y="551793"/>
                  </a:lnTo>
                </a:path>
              </a:pathLst>
            </a:cu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4330466" y="260648"/>
            <a:ext cx="813043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latin typeface="Symbol" pitchFamily="18" charset="2"/>
              </a:rPr>
              <a:t>PS</a:t>
            </a:r>
            <a:endParaRPr lang="fr-FR" sz="3600" b="1" dirty="0">
              <a:latin typeface="Symbol" pitchFamily="18" charset="2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55101" y="5014917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latin typeface="Symbol" pitchFamily="18" charset="2"/>
              </a:rPr>
              <a:t>OS</a:t>
            </a:r>
            <a:endParaRPr lang="fr-FR" sz="3600" b="1" dirty="0">
              <a:latin typeface="Symbol" pitchFamily="18" charset="2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5004048" y="5013176"/>
            <a:ext cx="936104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6372200" y="1043444"/>
            <a:ext cx="19524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Edinger</a:t>
            </a:r>
            <a:r>
              <a:rPr lang="fr-FR" dirty="0" smtClean="0"/>
              <a:t>-Westphall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2987824" y="1340768"/>
            <a:ext cx="169860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dirty="0" smtClean="0"/>
              <a:t>ganglion ciliaire 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4499992" y="4571836"/>
            <a:ext cx="3608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centre </a:t>
            </a:r>
            <a:r>
              <a:rPr lang="fr-FR" dirty="0" err="1" smtClean="0"/>
              <a:t>ciliospinal</a:t>
            </a:r>
            <a:r>
              <a:rPr lang="fr-FR" dirty="0" smtClean="0"/>
              <a:t> de </a:t>
            </a:r>
            <a:r>
              <a:rPr lang="fr-FR" dirty="0" err="1" smtClean="0"/>
              <a:t>Budge</a:t>
            </a:r>
            <a:r>
              <a:rPr lang="fr-FR" dirty="0" smtClean="0"/>
              <a:t> et Waller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2915816" y="3717032"/>
            <a:ext cx="2697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ganglion cervical supérieur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Text Box 2"/>
          <p:cNvSpPr txBox="1">
            <a:spLocks noChangeArrowheads="1"/>
          </p:cNvSpPr>
          <p:nvPr/>
        </p:nvSpPr>
        <p:spPr bwMode="auto">
          <a:xfrm>
            <a:off x="3676650" y="6486525"/>
            <a:ext cx="50256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BE" sz="1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Larson</a:t>
            </a:r>
            <a:r>
              <a:rPr lang="fr-BE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M,  </a:t>
            </a:r>
            <a:r>
              <a:rPr lang="fr-BE" sz="1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Anesthesiology</a:t>
            </a:r>
            <a:r>
              <a:rPr lang="fr-BE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, </a:t>
            </a:r>
            <a:r>
              <a:rPr lang="fr-FR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97  ; 87(4) : 849-55</a:t>
            </a:r>
            <a:r>
              <a:rPr lang="fr-F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</a:p>
        </p:txBody>
      </p:sp>
      <p:sp>
        <p:nvSpPr>
          <p:cNvPr id="571395" name="Rectangle 3"/>
          <p:cNvSpPr>
            <a:spLocks noChangeArrowheads="1"/>
          </p:cNvSpPr>
          <p:nvPr/>
        </p:nvSpPr>
        <p:spPr bwMode="auto">
          <a:xfrm>
            <a:off x="2699792" y="188640"/>
            <a:ext cx="6264696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Alfentanil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blocks reflex </a:t>
            </a:r>
            <a:r>
              <a:rPr lang="en-GB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pupillary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dilatation </a:t>
            </a:r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in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response to noxious stimulation but </a:t>
            </a:r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does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not diminish the light reflex</a:t>
            </a:r>
            <a:endParaRPr lang="de-DE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45060" name="Picture 4" descr="alfentanylLarso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" y="1916113"/>
            <a:ext cx="5276850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1397" name="Rectangle 5"/>
          <p:cNvSpPr>
            <a:spLocks noChangeArrowheads="1"/>
          </p:cNvSpPr>
          <p:nvPr/>
        </p:nvSpPr>
        <p:spPr bwMode="auto">
          <a:xfrm>
            <a:off x="5470525" y="2565400"/>
            <a:ext cx="2430463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lnSpc>
                <a:spcPct val="13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endParaRPr lang="fr-BE" sz="12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sym typeface="Symbol" pitchFamily="18" charset="2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r>
              <a:rPr lang="fr-B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sym typeface="Symbol" pitchFamily="18" charset="2"/>
              </a:rPr>
              <a:t>	 </a:t>
            </a:r>
            <a:r>
              <a:rPr lang="fr-BE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sym typeface="Symbol" pitchFamily="18" charset="2"/>
              </a:rPr>
              <a:t>alfentanil</a:t>
            </a:r>
            <a:r>
              <a:rPr lang="fr-B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sym typeface="Symbol" pitchFamily="18" charset="2"/>
              </a:rPr>
              <a:t> </a:t>
            </a:r>
            <a:br>
              <a:rPr lang="fr-B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sym typeface="Symbol" pitchFamily="18" charset="2"/>
              </a:rPr>
            </a:br>
            <a:r>
              <a:rPr lang="fr-B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sym typeface="Symbol" pitchFamily="18" charset="2"/>
              </a:rPr>
              <a:t>	↔</a:t>
            </a:r>
            <a:r>
              <a:rPr lang="fr-BE" sz="2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sym typeface="Symbol" pitchFamily="18" charset="2"/>
              </a:rPr>
              <a:t> </a:t>
            </a:r>
            <a:r>
              <a:rPr lang="fr-B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sym typeface="Symbol" pitchFamily="18" charset="2"/>
              </a:rPr>
              <a:t> </a:t>
            </a:r>
            <a:br>
              <a:rPr lang="fr-B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sym typeface="Symbol" pitchFamily="18" charset="2"/>
              </a:rPr>
            </a:br>
            <a:r>
              <a:rPr lang="fr-B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sym typeface="Symbol" pitchFamily="18" charset="2"/>
              </a:rPr>
              <a:t> variations pupillaires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9356" y="404664"/>
            <a:ext cx="2594428" cy="9541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Spécificité de la </a:t>
            </a:r>
          </a:p>
          <a:p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pupillométrie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9346" name="Object 2"/>
          <p:cNvGraphicFramePr>
            <a:graphicFrameLocks noChangeAspect="1"/>
          </p:cNvGraphicFramePr>
          <p:nvPr/>
        </p:nvGraphicFramePr>
        <p:xfrm>
          <a:off x="251519" y="1340768"/>
          <a:ext cx="3825339" cy="5040560"/>
        </p:xfrm>
        <a:graphic>
          <a:graphicData uri="http://schemas.openxmlformats.org/presentationml/2006/ole">
            <p:oleObj spid="_x0000_s389122" name="Image" r:id="rId4" imgW="4981292" imgH="5832686" progId="">
              <p:embed/>
            </p:oleObj>
          </a:graphicData>
        </a:graphic>
      </p:graphicFrame>
      <p:sp>
        <p:nvSpPr>
          <p:cNvPr id="569347" name="Rectangle 3"/>
          <p:cNvSpPr>
            <a:spLocks noChangeArrowheads="1"/>
          </p:cNvSpPr>
          <p:nvPr/>
        </p:nvSpPr>
        <p:spPr bwMode="auto">
          <a:xfrm>
            <a:off x="1" y="6461125"/>
            <a:ext cx="421196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Larson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Anesth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Analg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76:1072-8, 1993</a:t>
            </a:r>
          </a:p>
        </p:txBody>
      </p:sp>
      <p:sp>
        <p:nvSpPr>
          <p:cNvPr id="569348" name="Text Box 4"/>
          <p:cNvSpPr txBox="1">
            <a:spLocks noChangeArrowheads="1"/>
          </p:cNvSpPr>
          <p:nvPr/>
        </p:nvSpPr>
        <p:spPr bwMode="auto">
          <a:xfrm>
            <a:off x="0" y="147638"/>
            <a:ext cx="45386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4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Pupillary</a:t>
            </a:r>
            <a:r>
              <a:rPr lang="fr-FR" sz="2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4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response</a:t>
            </a:r>
            <a:r>
              <a:rPr lang="fr-FR" sz="2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 </a:t>
            </a:r>
            <a:r>
              <a:rPr lang="fr-FR" sz="24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noxious</a:t>
            </a:r>
            <a:r>
              <a:rPr lang="fr-FR" sz="2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stimulation </a:t>
            </a:r>
            <a:r>
              <a:rPr lang="fr-FR" sz="24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during</a:t>
            </a:r>
            <a:r>
              <a:rPr lang="fr-FR" sz="2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4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isoflurane</a:t>
            </a:r>
            <a:r>
              <a:rPr lang="fr-FR" sz="2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fr-FR" sz="24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propofol</a:t>
            </a:r>
            <a:r>
              <a:rPr lang="fr-FR" sz="2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4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anesthesia</a:t>
            </a:r>
            <a:endParaRPr lang="fr-FR" sz="24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89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359518"/>
            <a:ext cx="3240360" cy="502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752528" y="6525343"/>
            <a:ext cx="4499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Larson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Anesthesiology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76:1072-8, 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1997</a:t>
            </a:r>
            <a:endPara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497833" y="188640"/>
            <a:ext cx="45386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4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Alfentanil</a:t>
            </a:r>
            <a:r>
              <a:rPr lang="fr-FR" sz="24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blocks </a:t>
            </a:r>
            <a:r>
              <a:rPr lang="fr-FR" sz="24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pupillary</a:t>
            </a:r>
            <a:r>
              <a:rPr lang="fr-FR" sz="24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reflex dilation in </a:t>
            </a:r>
            <a:r>
              <a:rPr lang="fr-FR" sz="24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response</a:t>
            </a:r>
            <a:r>
              <a:rPr lang="fr-FR" sz="24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 </a:t>
            </a:r>
            <a:r>
              <a:rPr lang="fr-FR" sz="24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noxious</a:t>
            </a:r>
            <a:r>
              <a:rPr lang="fr-FR" sz="24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stimulation</a:t>
            </a:r>
            <a:endParaRPr lang="fr-FR" sz="24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55776" y="3284984"/>
            <a:ext cx="2602444" cy="954107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Sensibilité de la </a:t>
            </a:r>
          </a:p>
          <a:p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pupillométrie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FFFF00"/>
                </a:solidFill>
              </a:rPr>
              <a:t>Neurolight* (</a:t>
            </a:r>
            <a:r>
              <a:rPr lang="fr-FR" sz="5400" b="1" dirty="0" err="1" smtClean="0">
                <a:solidFill>
                  <a:schemeClr val="bg1"/>
                </a:solidFill>
              </a:rPr>
              <a:t>IDMed</a:t>
            </a:r>
            <a:r>
              <a:rPr lang="fr-FR" sz="5400" b="1" dirty="0" smtClean="0">
                <a:solidFill>
                  <a:srgbClr val="FFFF00"/>
                </a:solidFill>
              </a:rPr>
              <a:t>*)</a:t>
            </a:r>
          </a:p>
        </p:txBody>
      </p:sp>
      <p:pic>
        <p:nvPicPr>
          <p:cNvPr id="5" name="Image 4" descr="NEurolight_V2_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1393472"/>
            <a:ext cx="3744416" cy="5464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7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5400" dirty="0" smtClean="0">
                <a:solidFill>
                  <a:srgbClr val="FFFF00"/>
                </a:solidFill>
              </a:rPr>
              <a:t>Adaptation individuelle des besoins morphiniques avant l’incision chirurgicale</a:t>
            </a:r>
          </a:p>
        </p:txBody>
      </p:sp>
      <p:sp>
        <p:nvSpPr>
          <p:cNvPr id="28675" name="Sous-titr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530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2" name="Line 4"/>
            <p:cNvSpPr>
              <a:spLocks noChangeShapeType="1"/>
            </p:cNvSpPr>
            <p:nvPr/>
          </p:nvSpPr>
          <p:spPr bwMode="auto">
            <a:xfrm>
              <a:off x="1746" y="2750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303" name="Line 5"/>
            <p:cNvSpPr>
              <a:spLocks noChangeShapeType="1"/>
            </p:cNvSpPr>
            <p:nvPr/>
          </p:nvSpPr>
          <p:spPr bwMode="auto">
            <a:xfrm>
              <a:off x="2381" y="270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304" name="Line 6"/>
            <p:cNvSpPr>
              <a:spLocks noChangeShapeType="1"/>
            </p:cNvSpPr>
            <p:nvPr/>
          </p:nvSpPr>
          <p:spPr bwMode="auto">
            <a:xfrm>
              <a:off x="3061" y="2478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305" name="Line 7"/>
            <p:cNvSpPr>
              <a:spLocks noChangeShapeType="1"/>
            </p:cNvSpPr>
            <p:nvPr/>
          </p:nvSpPr>
          <p:spPr bwMode="auto">
            <a:xfrm>
              <a:off x="4059" y="2432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306" name="Text Box 8"/>
            <p:cNvSpPr txBox="1">
              <a:spLocks noChangeArrowheads="1"/>
            </p:cNvSpPr>
            <p:nvPr/>
          </p:nvSpPr>
          <p:spPr bwMode="auto">
            <a:xfrm>
              <a:off x="657" y="2478"/>
              <a:ext cx="1604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sz="1800" b="0">
                  <a:latin typeface="Arial" pitchFamily="34" charset="0"/>
                </a:rPr>
                <a:t>Stimulations tétaniques</a:t>
              </a:r>
            </a:p>
          </p:txBody>
        </p:sp>
        <p:sp>
          <p:nvSpPr>
            <p:cNvPr id="55307" name="Text Box 9"/>
            <p:cNvSpPr txBox="1">
              <a:spLocks noChangeArrowheads="1"/>
            </p:cNvSpPr>
            <p:nvPr/>
          </p:nvSpPr>
          <p:spPr bwMode="auto">
            <a:xfrm>
              <a:off x="1461" y="2717"/>
              <a:ext cx="53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sz="1800" b="0">
                  <a:latin typeface="Arial" pitchFamily="34" charset="0"/>
                </a:rPr>
                <a:t>20 mA</a:t>
              </a:r>
            </a:p>
          </p:txBody>
        </p:sp>
        <p:sp>
          <p:nvSpPr>
            <p:cNvPr id="55308" name="Text Box 10"/>
            <p:cNvSpPr txBox="1">
              <a:spLocks noChangeArrowheads="1"/>
            </p:cNvSpPr>
            <p:nvPr/>
          </p:nvSpPr>
          <p:spPr bwMode="auto">
            <a:xfrm>
              <a:off x="2303" y="2523"/>
              <a:ext cx="53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sz="1800" b="0">
                  <a:latin typeface="Arial" pitchFamily="34" charset="0"/>
                </a:rPr>
                <a:t>40 mA</a:t>
              </a:r>
            </a:p>
          </p:txBody>
        </p:sp>
        <p:sp>
          <p:nvSpPr>
            <p:cNvPr id="55309" name="Text Box 11"/>
            <p:cNvSpPr txBox="1">
              <a:spLocks noChangeArrowheads="1"/>
            </p:cNvSpPr>
            <p:nvPr/>
          </p:nvSpPr>
          <p:spPr bwMode="auto">
            <a:xfrm>
              <a:off x="3107" y="2432"/>
              <a:ext cx="53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sz="1800" b="0">
                  <a:latin typeface="Arial" pitchFamily="34" charset="0"/>
                </a:rPr>
                <a:t>60 mA</a:t>
              </a:r>
            </a:p>
          </p:txBody>
        </p:sp>
        <p:sp>
          <p:nvSpPr>
            <p:cNvPr id="55310" name="Text Box 12"/>
            <p:cNvSpPr txBox="1">
              <a:spLocks noChangeArrowheads="1"/>
            </p:cNvSpPr>
            <p:nvPr/>
          </p:nvSpPr>
          <p:spPr bwMode="auto">
            <a:xfrm>
              <a:off x="4150" y="2432"/>
              <a:ext cx="53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sz="1800" b="0">
                  <a:latin typeface="Arial" pitchFamily="34" charset="0"/>
                </a:rPr>
                <a:t>80 mA</a:t>
              </a:r>
            </a:p>
          </p:txBody>
        </p:sp>
        <p:sp>
          <p:nvSpPr>
            <p:cNvPr id="55311" name="Rectangle 13"/>
            <p:cNvSpPr>
              <a:spLocks noChangeArrowheads="1"/>
            </p:cNvSpPr>
            <p:nvPr/>
          </p:nvSpPr>
          <p:spPr bwMode="auto">
            <a:xfrm>
              <a:off x="2064" y="1117"/>
              <a:ext cx="816" cy="907"/>
            </a:xfrm>
            <a:prstGeom prst="rect">
              <a:avLst/>
            </a:prstGeom>
            <a:solidFill>
              <a:srgbClr val="FBFBA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312" name="Text Box 14"/>
            <p:cNvSpPr txBox="1">
              <a:spLocks noChangeArrowheads="1"/>
            </p:cNvSpPr>
            <p:nvPr/>
          </p:nvSpPr>
          <p:spPr bwMode="auto">
            <a:xfrm>
              <a:off x="1299" y="36"/>
              <a:ext cx="3350" cy="4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sz="4000" dirty="0">
                  <a:latin typeface="Arial" pitchFamily="34" charset="0"/>
                </a:rPr>
                <a:t>Adaptation individuelle</a:t>
              </a:r>
            </a:p>
          </p:txBody>
        </p:sp>
      </p:grpSp>
      <p:pic>
        <p:nvPicPr>
          <p:cNvPr id="5529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363" y="449263"/>
            <a:ext cx="17986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 Box 16"/>
          <p:cNvSpPr txBox="1">
            <a:spLocks noChangeArrowheads="1"/>
          </p:cNvSpPr>
          <p:nvPr/>
        </p:nvSpPr>
        <p:spPr bwMode="auto">
          <a:xfrm>
            <a:off x="7947025" y="1503363"/>
            <a:ext cx="788999" cy="369332"/>
          </a:xfrm>
          <a:prstGeom prst="rect">
            <a:avLst/>
          </a:prstGeom>
          <a:solidFill>
            <a:srgbClr val="D9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</a:rPr>
              <a:t>60 mA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123728" y="836712"/>
            <a:ext cx="475252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Sensibilité à la douleur</a:t>
            </a:r>
            <a:endParaRPr 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285.JPG"/>
          <p:cNvPicPr>
            <a:picLocks noChangeAspect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>
          <a:xfrm rot="16200000">
            <a:off x="720080" y="2276872"/>
            <a:ext cx="2952330" cy="439249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771800" y="188640"/>
            <a:ext cx="35551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>
                <a:solidFill>
                  <a:srgbClr val="FFFF00"/>
                </a:solidFill>
              </a:rPr>
              <a:t>Test individuel</a:t>
            </a:r>
            <a:endParaRPr lang="fr-FR" sz="4400" b="1" dirty="0">
              <a:solidFill>
                <a:srgbClr val="FFFF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5536" y="2276872"/>
            <a:ext cx="3433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Pas assez analgésié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24128" y="2204864"/>
            <a:ext cx="2634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Trop analgésié</a:t>
            </a:r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10" name="Image 9" descr="IMG_2503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>
          <a:xfrm>
            <a:off x="5004048" y="2996952"/>
            <a:ext cx="3600400" cy="2808312"/>
          </a:xfrm>
          <a:prstGeom prst="rect">
            <a:avLst/>
          </a:prstGeom>
        </p:spPr>
      </p:pic>
      <p:pic>
        <p:nvPicPr>
          <p:cNvPr id="11" name="Image 10" descr="IMG_2503.JPG"/>
          <p:cNvPicPr>
            <a:picLocks noChangeAspect="1"/>
          </p:cNvPicPr>
          <p:nvPr/>
        </p:nvPicPr>
        <p:blipFill>
          <a:blip r:embed="rId5" cstate="print">
            <a:lum bright="-20000" contrast="30000"/>
          </a:blip>
          <a:srcRect/>
          <a:stretch>
            <a:fillRect/>
          </a:stretch>
        </p:blipFill>
        <p:spPr>
          <a:xfrm>
            <a:off x="6804248" y="4941167"/>
            <a:ext cx="1800200" cy="854823"/>
          </a:xfrm>
          <a:prstGeom prst="rect">
            <a:avLst/>
          </a:prstGeom>
        </p:spPr>
      </p:pic>
      <p:pic>
        <p:nvPicPr>
          <p:cNvPr id="12" name="Image 11" descr="IMG_271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076056" y="1052736"/>
            <a:ext cx="720080" cy="122413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979712" y="1340768"/>
            <a:ext cx="2931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Même stimulation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771800" y="260648"/>
            <a:ext cx="35551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>
                <a:solidFill>
                  <a:srgbClr val="FFFF00"/>
                </a:solidFill>
              </a:rPr>
              <a:t>Test individuel</a:t>
            </a:r>
            <a:endParaRPr lang="fr-FR" sz="4400" b="1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31640" y="1124744"/>
            <a:ext cx="2153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solidFill>
                  <a:schemeClr val="bg1"/>
                </a:solidFill>
              </a:rPr>
              <a:t>Avt</a:t>
            </a:r>
            <a:r>
              <a:rPr lang="fr-FR" sz="3200" b="1" dirty="0" smtClean="0">
                <a:solidFill>
                  <a:schemeClr val="bg1"/>
                </a:solidFill>
              </a:rPr>
              <a:t> incision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80112" y="1124744"/>
            <a:ext cx="2993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Pendant incision</a:t>
            </a:r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9" name="Image 8" descr="IMG_2676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>
          <a:xfrm>
            <a:off x="539552" y="1988840"/>
            <a:ext cx="3993564" cy="3384376"/>
          </a:xfrm>
          <a:prstGeom prst="rect">
            <a:avLst/>
          </a:prstGeom>
        </p:spPr>
      </p:pic>
      <p:pic>
        <p:nvPicPr>
          <p:cNvPr id="10" name="Image 9" descr="IMG_2677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>
          <a:xfrm>
            <a:off x="4997380" y="1988840"/>
            <a:ext cx="3823092" cy="33843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95736" y="3861048"/>
            <a:ext cx="2304256" cy="648072"/>
          </a:xfrm>
          <a:prstGeom prst="rect">
            <a:avLst/>
          </a:prstGeom>
          <a:solidFill>
            <a:srgbClr val="126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5400" dirty="0" smtClean="0"/>
              <a:t>But anesthésie jusqu’à présent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r-FR" sz="4000" dirty="0" smtClean="0"/>
              <a:t>Hypnose / Absence de mémorisation</a:t>
            </a:r>
          </a:p>
          <a:p>
            <a:pPr marL="742950" indent="-742950">
              <a:buFont typeface="+mj-lt"/>
              <a:buAutoNum type="arabicPeriod"/>
            </a:pPr>
            <a:r>
              <a:rPr lang="fr-FR" sz="4000" dirty="0" smtClean="0"/>
              <a:t>Minimiser les conséquences de la nociception</a:t>
            </a:r>
          </a:p>
          <a:p>
            <a:pPr marL="742950" indent="-742950">
              <a:buFont typeface="+mj-lt"/>
              <a:buAutoNum type="arabicPeriod"/>
            </a:pPr>
            <a:r>
              <a:rPr lang="fr-FR" sz="4000" dirty="0" smtClean="0"/>
              <a:t>Pas de mouvements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740352" y="2204864"/>
            <a:ext cx="792088" cy="33843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6999412" y="2204864"/>
            <a:ext cx="792088" cy="33843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5415236" y="2204864"/>
            <a:ext cx="792088" cy="33843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207324" y="2204864"/>
            <a:ext cx="792088" cy="33843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40%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78423" name="Group 183"/>
          <p:cNvGraphicFramePr>
            <a:graphicFrameLocks noGrp="1"/>
          </p:cNvGraphicFramePr>
          <p:nvPr>
            <p:ph idx="1"/>
          </p:nvPr>
        </p:nvGraphicFramePr>
        <p:xfrm>
          <a:off x="251520" y="2132856"/>
          <a:ext cx="4382691" cy="3461742"/>
        </p:xfrm>
        <a:graphic>
          <a:graphicData uri="http://schemas.openxmlformats.org/drawingml/2006/table">
            <a:tbl>
              <a:tblPr/>
              <a:tblGrid>
                <a:gridCol w="1166151"/>
                <a:gridCol w="1608836"/>
                <a:gridCol w="1607704"/>
              </a:tblGrid>
              <a:tr h="86513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Sans Serif"/>
                          <a:cs typeface="MS Sans Serif"/>
                        </a:rPr>
                        <a:t>80 mA</a:t>
                      </a:r>
                      <a:endParaRPr kumimoji="0" lang="fr-FR" altLang="zh-CN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Sans Serif"/>
                          <a:cs typeface="MS Sans Serif"/>
                        </a:rPr>
                        <a:t>SP &lt; 25%</a:t>
                      </a:r>
                      <a:endParaRPr kumimoji="0" lang="fr-FR" altLang="zh-CN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Sans Serif"/>
                          <a:cs typeface="MS Sans Serif"/>
                        </a:rPr>
                        <a:t>SP &gt; 25%</a:t>
                      </a:r>
                      <a:endParaRPr kumimoji="0" lang="fr-FR" altLang="zh-CN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8663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Sans Serif"/>
                          <a:cs typeface="MS Sans Serif"/>
                        </a:rPr>
                        <a:t>Rémi 1</a:t>
                      </a:r>
                      <a:endParaRPr kumimoji="0" lang="fr-FR" altLang="zh-CN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Sans Serif"/>
                          <a:cs typeface="MS Sans Serif"/>
                        </a:rPr>
                        <a:t>18%</a:t>
                      </a:r>
                      <a:endParaRPr kumimoji="0" lang="fr-FR" altLang="zh-CN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Sans Serif"/>
                          <a:cs typeface="MS Sans Serif"/>
                        </a:rPr>
                        <a:t>82%</a:t>
                      </a:r>
                      <a:endParaRPr kumimoji="0" lang="fr-FR" altLang="zh-CN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3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Sans Serif"/>
                          <a:cs typeface="MS Sans Serif"/>
                        </a:rPr>
                        <a:t>Rémi 3</a:t>
                      </a:r>
                      <a:endParaRPr kumimoji="0" lang="fr-FR" altLang="zh-CN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Sans Serif"/>
                          <a:cs typeface="MS Sans Serif"/>
                        </a:rPr>
                        <a:t>58%*</a:t>
                      </a:r>
                      <a:endParaRPr kumimoji="0" lang="fr-FR" altLang="zh-CN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Sans Serif"/>
                          <a:cs typeface="MS Sans Serif"/>
                        </a:rPr>
                        <a:t>41%*</a:t>
                      </a:r>
                      <a:endParaRPr kumimoji="0" lang="fr-FR" altLang="zh-CN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3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Sans Serif"/>
                          <a:cs typeface="MS Sans Serif"/>
                        </a:rPr>
                        <a:t>Rémi 5</a:t>
                      </a:r>
                      <a:endParaRPr kumimoji="0" lang="fr-FR" altLang="zh-CN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Sans Serif"/>
                          <a:cs typeface="MS Sans Serif"/>
                        </a:rPr>
                        <a:t>83%*</a:t>
                      </a:r>
                      <a:endParaRPr kumimoji="0" lang="fr-FR" altLang="zh-CN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Sans Serif"/>
                          <a:cs typeface="MS Sans Serif"/>
                        </a:rPr>
                        <a:t>17%*</a:t>
                      </a:r>
                      <a:endParaRPr kumimoji="0" lang="fr-FR" altLang="zh-CN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8392" name="Rectangle 15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Stimulus tétanique 80 mA 100 Hz</a:t>
            </a:r>
          </a:p>
        </p:txBody>
      </p:sp>
      <p:sp>
        <p:nvSpPr>
          <p:cNvPr id="778391" name="Text Box 151"/>
          <p:cNvSpPr txBox="1">
            <a:spLocks noChangeArrowheads="1"/>
          </p:cNvSpPr>
          <p:nvPr/>
        </p:nvSpPr>
        <p:spPr bwMode="auto">
          <a:xfrm>
            <a:off x="330200" y="254000"/>
            <a:ext cx="12089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= 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80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983188" y="5589240"/>
            <a:ext cx="3981300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4983188" y="2708920"/>
            <a:ext cx="0" cy="288032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e libre 12"/>
          <p:cNvSpPr/>
          <p:nvPr/>
        </p:nvSpPr>
        <p:spPr>
          <a:xfrm>
            <a:off x="5339182" y="2308390"/>
            <a:ext cx="3337274" cy="3251038"/>
          </a:xfrm>
          <a:custGeom>
            <a:avLst/>
            <a:gdLst>
              <a:gd name="connsiteX0" fmla="*/ 0 w 2875613"/>
              <a:gd name="connsiteY0" fmla="*/ 2873114 h 3425252"/>
              <a:gd name="connsiteX1" fmla="*/ 539646 w 2875613"/>
              <a:gd name="connsiteY1" fmla="*/ 2783173 h 3425252"/>
              <a:gd name="connsiteX2" fmla="*/ 914400 w 2875613"/>
              <a:gd name="connsiteY2" fmla="*/ 534649 h 3425252"/>
              <a:gd name="connsiteX3" fmla="*/ 1558977 w 2875613"/>
              <a:gd name="connsiteY3" fmla="*/ 414728 h 3425252"/>
              <a:gd name="connsiteX4" fmla="*/ 2173574 w 2875613"/>
              <a:gd name="connsiteY4" fmla="*/ 3023016 h 3425252"/>
              <a:gd name="connsiteX5" fmla="*/ 2773180 w 2875613"/>
              <a:gd name="connsiteY5" fmla="*/ 2828144 h 3425252"/>
              <a:gd name="connsiteX6" fmla="*/ 2788170 w 2875613"/>
              <a:gd name="connsiteY6" fmla="*/ 2798164 h 3425252"/>
              <a:gd name="connsiteX0" fmla="*/ 0 w 2877160"/>
              <a:gd name="connsiteY0" fmla="*/ 2848226 h 3251038"/>
              <a:gd name="connsiteX1" fmla="*/ 539646 w 2877160"/>
              <a:gd name="connsiteY1" fmla="*/ 2758285 h 3251038"/>
              <a:gd name="connsiteX2" fmla="*/ 914400 w 2877160"/>
              <a:gd name="connsiteY2" fmla="*/ 509761 h 3251038"/>
              <a:gd name="connsiteX3" fmla="*/ 1558977 w 2877160"/>
              <a:gd name="connsiteY3" fmla="*/ 389840 h 3251038"/>
              <a:gd name="connsiteX4" fmla="*/ 2164287 w 2877160"/>
              <a:gd name="connsiteY4" fmla="*/ 2848802 h 3251038"/>
              <a:gd name="connsiteX5" fmla="*/ 2773180 w 2877160"/>
              <a:gd name="connsiteY5" fmla="*/ 2803256 h 3251038"/>
              <a:gd name="connsiteX6" fmla="*/ 2788170 w 2877160"/>
              <a:gd name="connsiteY6" fmla="*/ 2773276 h 325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7160" h="3251038">
                <a:moveTo>
                  <a:pt x="0" y="2848226"/>
                </a:moveTo>
                <a:cubicBezTo>
                  <a:pt x="193623" y="2998127"/>
                  <a:pt x="387246" y="3148029"/>
                  <a:pt x="539646" y="2758285"/>
                </a:cubicBezTo>
                <a:cubicBezTo>
                  <a:pt x="692046" y="2368541"/>
                  <a:pt x="744512" y="904502"/>
                  <a:pt x="914400" y="509761"/>
                </a:cubicBezTo>
                <a:cubicBezTo>
                  <a:pt x="1084289" y="115020"/>
                  <a:pt x="1350663" y="0"/>
                  <a:pt x="1558977" y="389840"/>
                </a:cubicBezTo>
                <a:cubicBezTo>
                  <a:pt x="1767291" y="779680"/>
                  <a:pt x="1961920" y="2446566"/>
                  <a:pt x="2164287" y="2848802"/>
                </a:cubicBezTo>
                <a:cubicBezTo>
                  <a:pt x="2366654" y="3251038"/>
                  <a:pt x="2669200" y="2815844"/>
                  <a:pt x="2773180" y="2803256"/>
                </a:cubicBezTo>
                <a:cubicBezTo>
                  <a:pt x="2877160" y="2790668"/>
                  <a:pt x="2831891" y="2769528"/>
                  <a:pt x="2788170" y="2773276"/>
                </a:cubicBezTo>
              </a:path>
            </a:pathLst>
          </a:cu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5940152" y="5661248"/>
            <a:ext cx="1187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/ml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999412" y="2391271"/>
            <a:ext cx="720069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415236" y="2391271"/>
            <a:ext cx="720069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927404" y="1772816"/>
            <a:ext cx="1496372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Sous dosage</a:t>
            </a:r>
            <a:endPara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860032" y="1772816"/>
            <a:ext cx="1347292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dosage</a:t>
            </a:r>
            <a:endPara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632903" y="5661248"/>
            <a:ext cx="1187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/ml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812371" y="2420888"/>
            <a:ext cx="720069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386" name="Rectangle 2"/>
          <p:cNvSpPr>
            <a:spLocks noChangeArrowheads="1"/>
          </p:cNvSpPr>
          <p:nvPr/>
        </p:nvSpPr>
        <p:spPr bwMode="auto">
          <a:xfrm>
            <a:off x="1044575" y="1625600"/>
            <a:ext cx="7473950" cy="4818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9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714375" y="27622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Alfentanil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Concentration-Response Relationships</a:t>
            </a:r>
          </a:p>
        </p:txBody>
      </p:sp>
      <p:sp>
        <p:nvSpPr>
          <p:cNvPr id="1296388" name="Line 4"/>
          <p:cNvSpPr>
            <a:spLocks noChangeShapeType="1"/>
          </p:cNvSpPr>
          <p:nvPr/>
        </p:nvSpPr>
        <p:spPr bwMode="auto">
          <a:xfrm>
            <a:off x="10512425" y="-8769350"/>
            <a:ext cx="1158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29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057400"/>
            <a:ext cx="5283200" cy="4160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296390" name="Rectangle 6"/>
          <p:cNvSpPr>
            <a:spLocks noChangeArrowheads="1"/>
          </p:cNvSpPr>
          <p:nvPr/>
        </p:nvSpPr>
        <p:spPr bwMode="auto">
          <a:xfrm>
            <a:off x="4483100" y="6181725"/>
            <a:ext cx="405606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200" b="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Egan, et al. The role of  the EEG in </a:t>
            </a:r>
            <a:r>
              <a:rPr lang="en-US" sz="1200" b="0" i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Remifentanil</a:t>
            </a:r>
            <a:r>
              <a:rPr lang="en-US" sz="1200" b="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Development.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68413"/>
            <a:ext cx="7772400" cy="2736850"/>
          </a:xfrm>
        </p:spPr>
        <p:txBody>
          <a:bodyPr/>
          <a:lstStyle/>
          <a:p>
            <a:pPr>
              <a:defRPr/>
            </a:pPr>
            <a:r>
              <a:rPr lang="fr-FR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Limites potentielles de la monitorisation pupillaire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6337300" cy="1143000"/>
          </a:xfrm>
        </p:spPr>
        <p:txBody>
          <a:bodyPr/>
          <a:lstStyle/>
          <a:p>
            <a:pPr>
              <a:defRPr/>
            </a:pPr>
            <a:r>
              <a:rPr lang="fr-FR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Eléments confondants</a:t>
            </a:r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44824"/>
            <a:ext cx="4762872" cy="4525963"/>
          </a:xfrm>
        </p:spPr>
        <p:txBody>
          <a:bodyPr/>
          <a:lstStyle/>
          <a:p>
            <a:pPr marL="609600" indent="-609600">
              <a:buFontTx/>
              <a:buNone/>
              <a:defRPr/>
            </a:pPr>
            <a:r>
              <a:rPr lang="fr-F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Catécholamines 		</a:t>
            </a:r>
          </a:p>
          <a:p>
            <a:pPr marL="609600" indent="-609600">
              <a:buFontTx/>
              <a:buNone/>
              <a:defRPr/>
            </a:pPr>
            <a:r>
              <a:rPr lang="fr-F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</a:t>
            </a:r>
            <a:r>
              <a:rPr lang="fr-F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-bloquant 			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fr-F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Halogénés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fr-F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Kétamine</a:t>
            </a:r>
          </a:p>
          <a:p>
            <a:pPr marL="609600" indent="-609600">
              <a:buFont typeface="Wingdings" pitchFamily="2" charset="2"/>
              <a:buChar char="§"/>
              <a:defRPr/>
            </a:pPr>
            <a:endParaRPr lang="fr-FR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defRPr/>
            </a:pPr>
            <a:endParaRPr lang="fr-FR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4294188" y="2060575"/>
            <a:ext cx="0" cy="3168650"/>
          </a:xfrm>
          <a:prstGeom prst="line">
            <a:avLst/>
          </a:prstGeom>
          <a:noFill/>
          <a:ln w="38100" cmpd="dbl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04048" y="1844824"/>
            <a:ext cx="3600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Anti-émétiques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pitchFamily="18" charset="2"/>
                <a:ea typeface="+mn-ea"/>
                <a:cs typeface="+mn-cs"/>
              </a:rPr>
              <a:t>a</a:t>
            </a:r>
            <a:r>
              <a:rPr kumimoji="0" lang="fr-FR" sz="3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-agonistes</a:t>
            </a:r>
          </a:p>
          <a:p>
            <a:pPr marL="609600" lvl="0" indent="-609600">
              <a:spcBef>
                <a:spcPct val="20000"/>
              </a:spcBef>
              <a:defRPr/>
            </a:pPr>
            <a:r>
              <a:rPr lang="fr-F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Atropine</a:t>
            </a:r>
            <a:r>
              <a:rPr lang="fr-F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971600" y="4797152"/>
            <a:ext cx="2952328" cy="2016224"/>
            <a:chOff x="5148064" y="1772816"/>
            <a:chExt cx="2952328" cy="2016224"/>
          </a:xfrm>
        </p:grpSpPr>
        <p:pic>
          <p:nvPicPr>
            <p:cNvPr id="40550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064" y="1772816"/>
              <a:ext cx="1882920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550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20272" y="1772816"/>
              <a:ext cx="1080120" cy="2015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Effect of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Antiemetics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Pupillary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Reflex Dilation During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Epidural/General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Anesthesia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2704" y="6309320"/>
            <a:ext cx="4031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Larson</a:t>
            </a: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M. </a:t>
            </a:r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Anesth</a:t>
            </a: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Analg</a:t>
            </a: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2003;97:1652–6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550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052736"/>
            <a:ext cx="7776864" cy="381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292080" y="2852936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/>
              <a:t>metoclopramide</a:t>
            </a:r>
            <a:r>
              <a:rPr lang="fr-FR" dirty="0" smtClean="0"/>
              <a:t>, 0.25 mg/kg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868144" y="3501008"/>
            <a:ext cx="2348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droperidol</a:t>
            </a:r>
            <a:r>
              <a:rPr lang="en-US" dirty="0" smtClean="0"/>
              <a:t>, 0.02 mg/kg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4355976" y="1628800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saline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5364088" y="2348880"/>
            <a:ext cx="2794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metoclopramide</a:t>
            </a:r>
            <a:r>
              <a:rPr lang="fr-FR" dirty="0" smtClean="0"/>
              <a:t>, 0.5 mg/kg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5364088" y="1628800"/>
            <a:ext cx="271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ondansetron</a:t>
            </a:r>
            <a:r>
              <a:rPr lang="fr-FR" dirty="0" smtClean="0"/>
              <a:t>, 0.13 mg/kg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Effect of </a:t>
            </a:r>
            <a:r>
              <a:rPr lang="en-US" sz="3200" dirty="0" err="1" smtClean="0"/>
              <a:t>dexmedetomidine</a:t>
            </a:r>
            <a:r>
              <a:rPr lang="en-US" sz="3200" dirty="0" smtClean="0"/>
              <a:t>, an a2-adrenoceptor </a:t>
            </a:r>
            <a:r>
              <a:rPr lang="en-US" sz="3200" dirty="0" err="1" smtClean="0"/>
              <a:t>agonist,on</a:t>
            </a:r>
            <a:r>
              <a:rPr lang="en-US" sz="3200" dirty="0" smtClean="0"/>
              <a:t> human </a:t>
            </a:r>
            <a:r>
              <a:rPr lang="en-US" sz="3200" dirty="0" err="1" smtClean="0"/>
              <a:t>pupillary</a:t>
            </a:r>
            <a:r>
              <a:rPr lang="en-US" sz="3200" dirty="0" smtClean="0"/>
              <a:t> reflexes during general </a:t>
            </a:r>
            <a:r>
              <a:rPr lang="en-US" sz="3200" dirty="0" err="1" smtClean="0"/>
              <a:t>anaesthesia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4082614" y="6237312"/>
            <a:ext cx="5061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Larson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M.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 Clin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Pharmacol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2001 , 51, 27-33</a:t>
            </a:r>
            <a:endPara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1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005064"/>
            <a:ext cx="52565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628800"/>
            <a:ext cx="528997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ph idx="1"/>
          </p:nvPr>
        </p:nvGraphicFramePr>
        <p:xfrm>
          <a:off x="284163" y="1484313"/>
          <a:ext cx="8859837" cy="4841875"/>
        </p:xfrm>
        <a:graphic>
          <a:graphicData uri="http://schemas.openxmlformats.org/presentationml/2006/ole">
            <p:oleObj spid="_x0000_s99330" name="Graphique" r:id="rId4" imgW="4667278" imgH="2266991" progId="Excel.Sheet.8">
              <p:embed/>
            </p:oleObj>
          </a:graphicData>
        </a:graphic>
      </p:graphicFrame>
      <p:sp>
        <p:nvSpPr>
          <p:cNvPr id="847875" name="Rectangle 3"/>
          <p:cNvSpPr>
            <a:spLocks noGrp="1" noChangeArrowheads="1"/>
          </p:cNvSpPr>
          <p:nvPr>
            <p:ph type="title"/>
          </p:nvPr>
        </p:nvSpPr>
        <p:spPr>
          <a:xfrm>
            <a:off x="1050925" y="260350"/>
            <a:ext cx="7772400" cy="865188"/>
          </a:xfrm>
        </p:spPr>
        <p:txBody>
          <a:bodyPr/>
          <a:lstStyle/>
          <a:p>
            <a:pPr>
              <a:defRPr/>
            </a:pPr>
            <a:r>
              <a:rPr lang="fr-FR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Noradrénaline - Pupilles</a:t>
            </a:r>
          </a:p>
        </p:txBody>
      </p:sp>
      <p:sp>
        <p:nvSpPr>
          <p:cNvPr id="847876" name="Text Box 4"/>
          <p:cNvSpPr txBox="1">
            <a:spLocks noChangeArrowheads="1"/>
          </p:cNvSpPr>
          <p:nvPr/>
        </p:nvSpPr>
        <p:spPr bwMode="auto">
          <a:xfrm>
            <a:off x="3613150" y="3003550"/>
            <a:ext cx="366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</a:p>
        </p:txBody>
      </p:sp>
      <p:sp>
        <p:nvSpPr>
          <p:cNvPr id="847877" name="Text Box 5"/>
          <p:cNvSpPr txBox="1">
            <a:spLocks noChangeArrowheads="1"/>
          </p:cNvSpPr>
          <p:nvPr/>
        </p:nvSpPr>
        <p:spPr bwMode="auto">
          <a:xfrm>
            <a:off x="4013200" y="2989263"/>
            <a:ext cx="366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</a:p>
        </p:txBody>
      </p:sp>
      <p:sp>
        <p:nvSpPr>
          <p:cNvPr id="847878" name="Text Box 6"/>
          <p:cNvSpPr txBox="1">
            <a:spLocks noChangeArrowheads="1"/>
          </p:cNvSpPr>
          <p:nvPr/>
        </p:nvSpPr>
        <p:spPr bwMode="auto">
          <a:xfrm>
            <a:off x="5084763" y="2001838"/>
            <a:ext cx="366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</a:p>
        </p:txBody>
      </p:sp>
      <p:sp>
        <p:nvSpPr>
          <p:cNvPr id="847879" name="Text Box 7"/>
          <p:cNvSpPr txBox="1">
            <a:spLocks noChangeArrowheads="1"/>
          </p:cNvSpPr>
          <p:nvPr/>
        </p:nvSpPr>
        <p:spPr bwMode="auto">
          <a:xfrm>
            <a:off x="5484813" y="1987550"/>
            <a:ext cx="366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</a:p>
        </p:txBody>
      </p:sp>
      <p:sp>
        <p:nvSpPr>
          <p:cNvPr id="847880" name="Text Box 8"/>
          <p:cNvSpPr txBox="1">
            <a:spLocks noChangeArrowheads="1"/>
          </p:cNvSpPr>
          <p:nvPr/>
        </p:nvSpPr>
        <p:spPr bwMode="auto">
          <a:xfrm>
            <a:off x="6556375" y="1498600"/>
            <a:ext cx="366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</a:p>
        </p:txBody>
      </p:sp>
      <p:sp>
        <p:nvSpPr>
          <p:cNvPr id="847881" name="Text Box 9"/>
          <p:cNvSpPr txBox="1">
            <a:spLocks noChangeArrowheads="1"/>
          </p:cNvSpPr>
          <p:nvPr/>
        </p:nvSpPr>
        <p:spPr bwMode="auto">
          <a:xfrm>
            <a:off x="6956425" y="1484313"/>
            <a:ext cx="366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388225" y="6400800"/>
            <a:ext cx="148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00"/>
                </a:solidFill>
              </a:rPr>
              <a:t>SFAR 2004</a:t>
            </a:r>
          </a:p>
        </p:txBody>
      </p:sp>
      <p:sp>
        <p:nvSpPr>
          <p:cNvPr id="847883" name="Text Box 11"/>
          <p:cNvSpPr txBox="1">
            <a:spLocks noChangeArrowheads="1"/>
          </p:cNvSpPr>
          <p:nvPr/>
        </p:nvSpPr>
        <p:spPr bwMode="auto">
          <a:xfrm>
            <a:off x="201613" y="6257925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=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50925" y="996950"/>
            <a:ext cx="6894513" cy="5816600"/>
          </a:xfrm>
          <a:noFill/>
        </p:spPr>
      </p:pic>
      <p:sp>
        <p:nvSpPr>
          <p:cNvPr id="848899" name="Text Box 3"/>
          <p:cNvSpPr txBox="1">
            <a:spLocks noChangeArrowheads="1"/>
          </p:cNvSpPr>
          <p:nvPr/>
        </p:nvSpPr>
        <p:spPr bwMode="auto">
          <a:xfrm>
            <a:off x="1865313" y="3952875"/>
            <a:ext cx="112553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0">
                <a:effectLst>
                  <a:outerShdw blurRad="38100" dist="38100" dir="2700000" algn="tl">
                    <a:srgbClr val="000000"/>
                  </a:outerShdw>
                </a:effectLst>
              </a:rPr>
              <a:t>Atropine</a:t>
            </a:r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auto">
          <a:xfrm>
            <a:off x="2012950" y="4508500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150" name="AutoShape 5"/>
          <p:cNvSpPr>
            <a:spLocks/>
          </p:cNvSpPr>
          <p:nvPr/>
        </p:nvSpPr>
        <p:spPr bwMode="auto">
          <a:xfrm rot="-5400000">
            <a:off x="4428331" y="2229644"/>
            <a:ext cx="287338" cy="4991100"/>
          </a:xfrm>
          <a:prstGeom prst="rightBracket">
            <a:avLst>
              <a:gd name="adj" fmla="val 14475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48902" name="Text Box 6"/>
          <p:cNvSpPr txBox="1">
            <a:spLocks noChangeArrowheads="1"/>
          </p:cNvSpPr>
          <p:nvPr/>
        </p:nvSpPr>
        <p:spPr bwMode="auto">
          <a:xfrm>
            <a:off x="3995738" y="5157788"/>
            <a:ext cx="13589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0">
                <a:effectLst>
                  <a:outerShdw blurRad="38100" dist="38100" dir="2700000" algn="tl">
                    <a:srgbClr val="000000"/>
                  </a:outerShdw>
                </a:effectLst>
              </a:rPr>
              <a:t>10 minutes</a:t>
            </a:r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1301750" y="836613"/>
          <a:ext cx="6346825" cy="3255962"/>
        </p:xfrm>
        <a:graphic>
          <a:graphicData uri="http://schemas.openxmlformats.org/presentationml/2006/ole">
            <p:oleObj spid="_x0000_s100354" name="Graphique" r:id="rId5" imgW="4553125" imgH="2076364" progId="Excel.Sheet.8">
              <p:embed/>
            </p:oleObj>
          </a:graphicData>
        </a:graphic>
      </p:graphicFrame>
      <p:sp>
        <p:nvSpPr>
          <p:cNvPr id="848904" name="Rectangle 8"/>
          <p:cNvSpPr>
            <a:spLocks noGrp="1" noChangeArrowheads="1"/>
          </p:cNvSpPr>
          <p:nvPr>
            <p:ph type="title"/>
          </p:nvPr>
        </p:nvSpPr>
        <p:spPr>
          <a:xfrm>
            <a:off x="1563688" y="188913"/>
            <a:ext cx="6016625" cy="719137"/>
          </a:xfrm>
        </p:spPr>
        <p:txBody>
          <a:bodyPr/>
          <a:lstStyle/>
          <a:p>
            <a:pPr>
              <a:defRPr/>
            </a:pPr>
            <a:r>
              <a:rPr lang="fr-FR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Atropine 1 mg IVD</a:t>
            </a:r>
          </a:p>
        </p:txBody>
      </p:sp>
      <p:sp>
        <p:nvSpPr>
          <p:cNvPr id="848905" name="Text Box 9"/>
          <p:cNvSpPr txBox="1">
            <a:spLocks noChangeArrowheads="1"/>
          </p:cNvSpPr>
          <p:nvPr/>
        </p:nvSpPr>
        <p:spPr bwMode="auto">
          <a:xfrm>
            <a:off x="1936750" y="1268413"/>
            <a:ext cx="11255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0">
                <a:effectLst>
                  <a:outerShdw blurRad="38100" dist="38100" dir="2700000" algn="tl">
                    <a:srgbClr val="000000"/>
                  </a:outerShdw>
                </a:effectLst>
              </a:rPr>
              <a:t>Atropine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2212975" y="1751013"/>
            <a:ext cx="19050" cy="884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155" name="ZoneTexte 10"/>
          <p:cNvSpPr txBox="1">
            <a:spLocks noChangeArrowheads="1"/>
          </p:cNvSpPr>
          <p:nvPr/>
        </p:nvSpPr>
        <p:spPr bwMode="auto">
          <a:xfrm>
            <a:off x="1474788" y="5840413"/>
            <a:ext cx="2560637" cy="4619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Surface Pupillaire</a:t>
            </a:r>
          </a:p>
        </p:txBody>
      </p:sp>
      <p:sp>
        <p:nvSpPr>
          <p:cNvPr id="6156" name="ZoneTexte 11"/>
          <p:cNvSpPr txBox="1">
            <a:spLocks noChangeArrowheads="1"/>
          </p:cNvSpPr>
          <p:nvPr/>
        </p:nvSpPr>
        <p:spPr bwMode="auto">
          <a:xfrm>
            <a:off x="1287463" y="890588"/>
            <a:ext cx="3048000" cy="460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Fréquence Cardiaque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/>
              <a:t>Kétamine base</a:t>
            </a:r>
          </a:p>
        </p:txBody>
      </p:sp>
      <p:sp>
        <p:nvSpPr>
          <p:cNvPr id="65539" name="AutoShape 8"/>
          <p:cNvSpPr>
            <a:spLocks noChangeAspect="1" noChangeArrowheads="1" noTextEdit="1"/>
          </p:cNvSpPr>
          <p:nvPr/>
        </p:nvSpPr>
        <p:spPr bwMode="auto">
          <a:xfrm>
            <a:off x="357188" y="1928813"/>
            <a:ext cx="817245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40" name="Rectangle 10"/>
          <p:cNvSpPr>
            <a:spLocks noChangeArrowheads="1"/>
          </p:cNvSpPr>
          <p:nvPr/>
        </p:nvSpPr>
        <p:spPr bwMode="auto">
          <a:xfrm>
            <a:off x="571500" y="1857375"/>
            <a:ext cx="7985125" cy="419735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41" name="Rectangle 11"/>
          <p:cNvSpPr>
            <a:spLocks noChangeArrowheads="1"/>
          </p:cNvSpPr>
          <p:nvPr/>
        </p:nvSpPr>
        <p:spPr bwMode="auto">
          <a:xfrm>
            <a:off x="1720850" y="2359025"/>
            <a:ext cx="5891213" cy="29448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42" name="Line 12"/>
          <p:cNvSpPr>
            <a:spLocks noChangeShapeType="1"/>
          </p:cNvSpPr>
          <p:nvPr/>
        </p:nvSpPr>
        <p:spPr bwMode="auto">
          <a:xfrm>
            <a:off x="1720850" y="4878388"/>
            <a:ext cx="5891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43" name="Line 13"/>
          <p:cNvSpPr>
            <a:spLocks noChangeShapeType="1"/>
          </p:cNvSpPr>
          <p:nvPr/>
        </p:nvSpPr>
        <p:spPr bwMode="auto">
          <a:xfrm>
            <a:off x="1720850" y="4470400"/>
            <a:ext cx="5891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44" name="Line 14"/>
          <p:cNvSpPr>
            <a:spLocks noChangeShapeType="1"/>
          </p:cNvSpPr>
          <p:nvPr/>
        </p:nvSpPr>
        <p:spPr bwMode="auto">
          <a:xfrm>
            <a:off x="1720850" y="4044950"/>
            <a:ext cx="5891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45" name="Line 15"/>
          <p:cNvSpPr>
            <a:spLocks noChangeShapeType="1"/>
          </p:cNvSpPr>
          <p:nvPr/>
        </p:nvSpPr>
        <p:spPr bwMode="auto">
          <a:xfrm>
            <a:off x="1720850" y="3619500"/>
            <a:ext cx="5891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46" name="Line 16"/>
          <p:cNvSpPr>
            <a:spLocks noChangeShapeType="1"/>
          </p:cNvSpPr>
          <p:nvPr/>
        </p:nvSpPr>
        <p:spPr bwMode="auto">
          <a:xfrm>
            <a:off x="1720850" y="3192463"/>
            <a:ext cx="5891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47" name="Line 17"/>
          <p:cNvSpPr>
            <a:spLocks noChangeShapeType="1"/>
          </p:cNvSpPr>
          <p:nvPr/>
        </p:nvSpPr>
        <p:spPr bwMode="auto">
          <a:xfrm>
            <a:off x="1720850" y="2784475"/>
            <a:ext cx="5891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48" name="Line 18"/>
          <p:cNvSpPr>
            <a:spLocks noChangeShapeType="1"/>
          </p:cNvSpPr>
          <p:nvPr/>
        </p:nvSpPr>
        <p:spPr bwMode="auto">
          <a:xfrm>
            <a:off x="1720850" y="2359025"/>
            <a:ext cx="5891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49" name="Rectangle 19"/>
          <p:cNvSpPr>
            <a:spLocks noChangeArrowheads="1"/>
          </p:cNvSpPr>
          <p:nvPr/>
        </p:nvSpPr>
        <p:spPr bwMode="auto">
          <a:xfrm>
            <a:off x="1720850" y="2359025"/>
            <a:ext cx="5891213" cy="2944813"/>
          </a:xfrm>
          <a:prstGeom prst="rect">
            <a:avLst/>
          </a:prstGeom>
          <a:noFill/>
          <a:ln w="17463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50" name="Rectangle 20"/>
          <p:cNvSpPr>
            <a:spLocks noChangeArrowheads="1"/>
          </p:cNvSpPr>
          <p:nvPr/>
        </p:nvSpPr>
        <p:spPr bwMode="auto">
          <a:xfrm>
            <a:off x="2351088" y="3192463"/>
            <a:ext cx="850900" cy="2111375"/>
          </a:xfrm>
          <a:prstGeom prst="rect">
            <a:avLst/>
          </a:prstGeom>
          <a:solidFill>
            <a:srgbClr val="13F913"/>
          </a:soli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51" name="Rectangle 21"/>
          <p:cNvSpPr>
            <a:spLocks noChangeArrowheads="1"/>
          </p:cNvSpPr>
          <p:nvPr/>
        </p:nvSpPr>
        <p:spPr bwMode="auto">
          <a:xfrm>
            <a:off x="5295900" y="4164013"/>
            <a:ext cx="850900" cy="1139825"/>
          </a:xfrm>
          <a:prstGeom prst="rect">
            <a:avLst/>
          </a:prstGeom>
          <a:solidFill>
            <a:srgbClr val="13F913"/>
          </a:soli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52" name="Rectangle 22"/>
          <p:cNvSpPr>
            <a:spLocks noChangeArrowheads="1"/>
          </p:cNvSpPr>
          <p:nvPr/>
        </p:nvSpPr>
        <p:spPr bwMode="auto">
          <a:xfrm>
            <a:off x="3201988" y="3192463"/>
            <a:ext cx="835025" cy="2111375"/>
          </a:xfrm>
          <a:prstGeom prst="rect">
            <a:avLst/>
          </a:prstGeom>
          <a:solidFill>
            <a:srgbClr val="00B050"/>
          </a:soli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53" name="Rectangle 23"/>
          <p:cNvSpPr>
            <a:spLocks noChangeArrowheads="1"/>
          </p:cNvSpPr>
          <p:nvPr/>
        </p:nvSpPr>
        <p:spPr bwMode="auto">
          <a:xfrm>
            <a:off x="6146800" y="3840163"/>
            <a:ext cx="835025" cy="1463675"/>
          </a:xfrm>
          <a:prstGeom prst="rect">
            <a:avLst/>
          </a:prstGeom>
          <a:solidFill>
            <a:srgbClr val="00B050"/>
          </a:soli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54" name="Line 24"/>
          <p:cNvSpPr>
            <a:spLocks noChangeShapeType="1"/>
          </p:cNvSpPr>
          <p:nvPr/>
        </p:nvSpPr>
        <p:spPr bwMode="auto">
          <a:xfrm flipV="1">
            <a:off x="2771775" y="2349500"/>
            <a:ext cx="1588" cy="9525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55" name="Line 25"/>
          <p:cNvSpPr>
            <a:spLocks noChangeShapeType="1"/>
          </p:cNvSpPr>
          <p:nvPr/>
        </p:nvSpPr>
        <p:spPr bwMode="auto">
          <a:xfrm>
            <a:off x="2700338" y="2349500"/>
            <a:ext cx="119062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56" name="Line 28"/>
          <p:cNvSpPr>
            <a:spLocks noChangeShapeType="1"/>
          </p:cNvSpPr>
          <p:nvPr/>
        </p:nvSpPr>
        <p:spPr bwMode="auto">
          <a:xfrm flipV="1">
            <a:off x="3635375" y="2565400"/>
            <a:ext cx="1588" cy="6461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57" name="Line 29"/>
          <p:cNvSpPr>
            <a:spLocks noChangeShapeType="1"/>
          </p:cNvSpPr>
          <p:nvPr/>
        </p:nvSpPr>
        <p:spPr bwMode="auto">
          <a:xfrm>
            <a:off x="3563938" y="2565400"/>
            <a:ext cx="119062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58" name="Line 32"/>
          <p:cNvSpPr>
            <a:spLocks noChangeShapeType="1"/>
          </p:cNvSpPr>
          <p:nvPr/>
        </p:nvSpPr>
        <p:spPr bwMode="auto">
          <a:xfrm>
            <a:off x="1720850" y="2359025"/>
            <a:ext cx="1588" cy="2944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59" name="Line 33"/>
          <p:cNvSpPr>
            <a:spLocks noChangeShapeType="1"/>
          </p:cNvSpPr>
          <p:nvPr/>
        </p:nvSpPr>
        <p:spPr bwMode="auto">
          <a:xfrm>
            <a:off x="1652588" y="5303838"/>
            <a:ext cx="682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60" name="Line 34"/>
          <p:cNvSpPr>
            <a:spLocks noChangeShapeType="1"/>
          </p:cNvSpPr>
          <p:nvPr/>
        </p:nvSpPr>
        <p:spPr bwMode="auto">
          <a:xfrm>
            <a:off x="1652588" y="4878388"/>
            <a:ext cx="682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61" name="Line 35"/>
          <p:cNvSpPr>
            <a:spLocks noChangeShapeType="1"/>
          </p:cNvSpPr>
          <p:nvPr/>
        </p:nvSpPr>
        <p:spPr bwMode="auto">
          <a:xfrm>
            <a:off x="1652588" y="4470400"/>
            <a:ext cx="682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62" name="Line 36"/>
          <p:cNvSpPr>
            <a:spLocks noChangeShapeType="1"/>
          </p:cNvSpPr>
          <p:nvPr/>
        </p:nvSpPr>
        <p:spPr bwMode="auto">
          <a:xfrm>
            <a:off x="1652588" y="4044950"/>
            <a:ext cx="682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63" name="Line 37"/>
          <p:cNvSpPr>
            <a:spLocks noChangeShapeType="1"/>
          </p:cNvSpPr>
          <p:nvPr/>
        </p:nvSpPr>
        <p:spPr bwMode="auto">
          <a:xfrm>
            <a:off x="1652588" y="3619500"/>
            <a:ext cx="682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64" name="Line 38"/>
          <p:cNvSpPr>
            <a:spLocks noChangeShapeType="1"/>
          </p:cNvSpPr>
          <p:nvPr/>
        </p:nvSpPr>
        <p:spPr bwMode="auto">
          <a:xfrm>
            <a:off x="1652588" y="3192463"/>
            <a:ext cx="682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65" name="Line 39"/>
          <p:cNvSpPr>
            <a:spLocks noChangeShapeType="1"/>
          </p:cNvSpPr>
          <p:nvPr/>
        </p:nvSpPr>
        <p:spPr bwMode="auto">
          <a:xfrm>
            <a:off x="1652588" y="2784475"/>
            <a:ext cx="682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66" name="Line 40"/>
          <p:cNvSpPr>
            <a:spLocks noChangeShapeType="1"/>
          </p:cNvSpPr>
          <p:nvPr/>
        </p:nvSpPr>
        <p:spPr bwMode="auto">
          <a:xfrm>
            <a:off x="1652588" y="2359025"/>
            <a:ext cx="682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67" name="Line 41"/>
          <p:cNvSpPr>
            <a:spLocks noChangeShapeType="1"/>
          </p:cNvSpPr>
          <p:nvPr/>
        </p:nvSpPr>
        <p:spPr bwMode="auto">
          <a:xfrm>
            <a:off x="1720850" y="5303838"/>
            <a:ext cx="5891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68" name="Line 42"/>
          <p:cNvSpPr>
            <a:spLocks noChangeShapeType="1"/>
          </p:cNvSpPr>
          <p:nvPr/>
        </p:nvSpPr>
        <p:spPr bwMode="auto">
          <a:xfrm flipV="1">
            <a:off x="1720850" y="5303838"/>
            <a:ext cx="1588" cy="682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69" name="Line 43"/>
          <p:cNvSpPr>
            <a:spLocks noChangeShapeType="1"/>
          </p:cNvSpPr>
          <p:nvPr/>
        </p:nvSpPr>
        <p:spPr bwMode="auto">
          <a:xfrm flipV="1">
            <a:off x="4665663" y="5303838"/>
            <a:ext cx="1587" cy="682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70" name="Line 44"/>
          <p:cNvSpPr>
            <a:spLocks noChangeShapeType="1"/>
          </p:cNvSpPr>
          <p:nvPr/>
        </p:nvSpPr>
        <p:spPr bwMode="auto">
          <a:xfrm flipV="1">
            <a:off x="7612063" y="5303838"/>
            <a:ext cx="1587" cy="682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71" name="Rectangle 45"/>
          <p:cNvSpPr>
            <a:spLocks noChangeArrowheads="1"/>
          </p:cNvSpPr>
          <p:nvPr/>
        </p:nvSpPr>
        <p:spPr bwMode="auto">
          <a:xfrm>
            <a:off x="1260475" y="5168900"/>
            <a:ext cx="282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>
                <a:solidFill>
                  <a:srgbClr val="000000"/>
                </a:solidFill>
              </a:rPr>
              <a:t>2,3</a:t>
            </a:r>
            <a:endParaRPr lang="fr-FR"/>
          </a:p>
        </p:txBody>
      </p:sp>
      <p:sp>
        <p:nvSpPr>
          <p:cNvPr id="65572" name="Rectangle 46"/>
          <p:cNvSpPr>
            <a:spLocks noChangeArrowheads="1"/>
          </p:cNvSpPr>
          <p:nvPr/>
        </p:nvSpPr>
        <p:spPr bwMode="auto">
          <a:xfrm>
            <a:off x="1260475" y="4741863"/>
            <a:ext cx="282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>
                <a:solidFill>
                  <a:srgbClr val="000000"/>
                </a:solidFill>
              </a:rPr>
              <a:t>2,4</a:t>
            </a:r>
            <a:endParaRPr lang="fr-FR"/>
          </a:p>
        </p:txBody>
      </p:sp>
      <p:sp>
        <p:nvSpPr>
          <p:cNvPr id="65573" name="Rectangle 47"/>
          <p:cNvSpPr>
            <a:spLocks noChangeArrowheads="1"/>
          </p:cNvSpPr>
          <p:nvPr/>
        </p:nvSpPr>
        <p:spPr bwMode="auto">
          <a:xfrm>
            <a:off x="1260475" y="4333875"/>
            <a:ext cx="282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>
                <a:solidFill>
                  <a:srgbClr val="000000"/>
                </a:solidFill>
              </a:rPr>
              <a:t>2,5</a:t>
            </a:r>
            <a:endParaRPr lang="fr-FR"/>
          </a:p>
        </p:txBody>
      </p:sp>
      <p:sp>
        <p:nvSpPr>
          <p:cNvPr id="65574" name="Rectangle 48"/>
          <p:cNvSpPr>
            <a:spLocks noChangeArrowheads="1"/>
          </p:cNvSpPr>
          <p:nvPr/>
        </p:nvSpPr>
        <p:spPr bwMode="auto">
          <a:xfrm>
            <a:off x="1260475" y="3908425"/>
            <a:ext cx="282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>
                <a:solidFill>
                  <a:srgbClr val="000000"/>
                </a:solidFill>
              </a:rPr>
              <a:t>2,6</a:t>
            </a:r>
            <a:endParaRPr lang="fr-FR"/>
          </a:p>
        </p:txBody>
      </p:sp>
      <p:sp>
        <p:nvSpPr>
          <p:cNvPr id="65575" name="Rectangle 49"/>
          <p:cNvSpPr>
            <a:spLocks noChangeArrowheads="1"/>
          </p:cNvSpPr>
          <p:nvPr/>
        </p:nvSpPr>
        <p:spPr bwMode="auto">
          <a:xfrm>
            <a:off x="1260475" y="3482975"/>
            <a:ext cx="282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>
                <a:solidFill>
                  <a:srgbClr val="000000"/>
                </a:solidFill>
              </a:rPr>
              <a:t>2,7</a:t>
            </a:r>
            <a:endParaRPr lang="fr-FR"/>
          </a:p>
        </p:txBody>
      </p:sp>
      <p:sp>
        <p:nvSpPr>
          <p:cNvPr id="65576" name="Rectangle 50"/>
          <p:cNvSpPr>
            <a:spLocks noChangeArrowheads="1"/>
          </p:cNvSpPr>
          <p:nvPr/>
        </p:nvSpPr>
        <p:spPr bwMode="auto">
          <a:xfrm>
            <a:off x="1260475" y="3057525"/>
            <a:ext cx="282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>
                <a:solidFill>
                  <a:srgbClr val="000000"/>
                </a:solidFill>
              </a:rPr>
              <a:t>2,8</a:t>
            </a:r>
            <a:endParaRPr lang="fr-FR"/>
          </a:p>
        </p:txBody>
      </p:sp>
      <p:sp>
        <p:nvSpPr>
          <p:cNvPr id="65577" name="Rectangle 51"/>
          <p:cNvSpPr>
            <a:spLocks noChangeArrowheads="1"/>
          </p:cNvSpPr>
          <p:nvPr/>
        </p:nvSpPr>
        <p:spPr bwMode="auto">
          <a:xfrm>
            <a:off x="1260475" y="2647950"/>
            <a:ext cx="282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>
                <a:solidFill>
                  <a:srgbClr val="000000"/>
                </a:solidFill>
              </a:rPr>
              <a:t>2,9</a:t>
            </a:r>
            <a:endParaRPr lang="fr-FR"/>
          </a:p>
        </p:txBody>
      </p:sp>
      <p:sp>
        <p:nvSpPr>
          <p:cNvPr id="65578" name="Rectangle 52"/>
          <p:cNvSpPr>
            <a:spLocks noChangeArrowheads="1"/>
          </p:cNvSpPr>
          <p:nvPr/>
        </p:nvSpPr>
        <p:spPr bwMode="auto">
          <a:xfrm>
            <a:off x="1431925" y="2222500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>
                <a:solidFill>
                  <a:srgbClr val="000000"/>
                </a:solidFill>
              </a:rPr>
              <a:t>3</a:t>
            </a:r>
            <a:endParaRPr lang="fr-FR"/>
          </a:p>
        </p:txBody>
      </p:sp>
      <p:sp>
        <p:nvSpPr>
          <p:cNvPr id="65579" name="Rectangle 53"/>
          <p:cNvSpPr>
            <a:spLocks noChangeArrowheads="1"/>
          </p:cNvSpPr>
          <p:nvPr/>
        </p:nvSpPr>
        <p:spPr bwMode="auto">
          <a:xfrm>
            <a:off x="2776538" y="5491163"/>
            <a:ext cx="1000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Moyenne</a:t>
            </a:r>
            <a:endParaRPr lang="fr-FR"/>
          </a:p>
        </p:txBody>
      </p:sp>
      <p:sp>
        <p:nvSpPr>
          <p:cNvPr id="65580" name="Rectangle 54"/>
          <p:cNvSpPr>
            <a:spLocks noChangeArrowheads="1"/>
          </p:cNvSpPr>
          <p:nvPr/>
        </p:nvSpPr>
        <p:spPr bwMode="auto">
          <a:xfrm>
            <a:off x="5738813" y="5491163"/>
            <a:ext cx="923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Médiane</a:t>
            </a:r>
            <a:endParaRPr lang="fr-FR"/>
          </a:p>
        </p:txBody>
      </p:sp>
      <p:sp>
        <p:nvSpPr>
          <p:cNvPr id="65581" name="Rectangle 55"/>
          <p:cNvSpPr>
            <a:spLocks noChangeArrowheads="1"/>
          </p:cNvSpPr>
          <p:nvPr/>
        </p:nvSpPr>
        <p:spPr bwMode="auto">
          <a:xfrm>
            <a:off x="7799388" y="3498850"/>
            <a:ext cx="1174750" cy="681038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82" name="Rectangle 56"/>
          <p:cNvSpPr>
            <a:spLocks noChangeArrowheads="1"/>
          </p:cNvSpPr>
          <p:nvPr/>
        </p:nvSpPr>
        <p:spPr bwMode="auto">
          <a:xfrm>
            <a:off x="7883525" y="3619500"/>
            <a:ext cx="119063" cy="119063"/>
          </a:xfrm>
          <a:prstGeom prst="rect">
            <a:avLst/>
          </a:prstGeom>
          <a:solidFill>
            <a:srgbClr val="13F913"/>
          </a:soli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83" name="Rectangle 57"/>
          <p:cNvSpPr>
            <a:spLocks noChangeArrowheads="1"/>
          </p:cNvSpPr>
          <p:nvPr/>
        </p:nvSpPr>
        <p:spPr bwMode="auto">
          <a:xfrm>
            <a:off x="8070850" y="3551238"/>
            <a:ext cx="484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>
                <a:solidFill>
                  <a:srgbClr val="000000"/>
                </a:solidFill>
              </a:rPr>
              <a:t>Base</a:t>
            </a:r>
            <a:endParaRPr lang="fr-FR"/>
          </a:p>
        </p:txBody>
      </p:sp>
      <p:sp>
        <p:nvSpPr>
          <p:cNvPr id="65584" name="Rectangle 58"/>
          <p:cNvSpPr>
            <a:spLocks noChangeArrowheads="1"/>
          </p:cNvSpPr>
          <p:nvPr/>
        </p:nvSpPr>
        <p:spPr bwMode="auto">
          <a:xfrm>
            <a:off x="7883525" y="3959225"/>
            <a:ext cx="119063" cy="119063"/>
          </a:xfrm>
          <a:prstGeom prst="rect">
            <a:avLst/>
          </a:prstGeom>
          <a:solidFill>
            <a:srgbClr val="00B050"/>
          </a:soli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85" name="Rectangle 59"/>
          <p:cNvSpPr>
            <a:spLocks noChangeArrowheads="1"/>
          </p:cNvSpPr>
          <p:nvPr/>
        </p:nvSpPr>
        <p:spPr bwMode="auto">
          <a:xfrm>
            <a:off x="8070850" y="3890963"/>
            <a:ext cx="86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>
                <a:solidFill>
                  <a:srgbClr val="000000"/>
                </a:solidFill>
              </a:rPr>
              <a:t>Base + K</a:t>
            </a:r>
            <a:endParaRPr lang="fr-FR"/>
          </a:p>
        </p:txBody>
      </p:sp>
      <p:sp>
        <p:nvSpPr>
          <p:cNvPr id="24659" name="Text Box 83"/>
          <p:cNvSpPr txBox="1">
            <a:spLocks noChangeArrowheads="1"/>
          </p:cNvSpPr>
          <p:nvPr/>
        </p:nvSpPr>
        <p:spPr bwMode="auto">
          <a:xfrm>
            <a:off x="500063" y="1214438"/>
            <a:ext cx="1214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= 42</a:t>
            </a:r>
          </a:p>
        </p:txBody>
      </p:sp>
      <p:sp>
        <p:nvSpPr>
          <p:cNvPr id="54334" name="Text Box 62"/>
          <p:cNvSpPr txBox="1">
            <a:spLocks noChangeArrowheads="1"/>
          </p:cNvSpPr>
          <p:nvPr/>
        </p:nvSpPr>
        <p:spPr bwMode="auto">
          <a:xfrm>
            <a:off x="642938" y="2071688"/>
            <a:ext cx="666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latin typeface="Arial" charset="0"/>
              </a:rPr>
              <a:t>mm²</a:t>
            </a:r>
          </a:p>
        </p:txBody>
      </p:sp>
      <p:sp>
        <p:nvSpPr>
          <p:cNvPr id="65588" name="ZoneTexte 51"/>
          <p:cNvSpPr txBox="1">
            <a:spLocks noChangeArrowheads="1"/>
          </p:cNvSpPr>
          <p:nvPr/>
        </p:nvSpPr>
        <p:spPr bwMode="auto">
          <a:xfrm>
            <a:off x="2876550" y="2478088"/>
            <a:ext cx="577850" cy="4619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NS</a:t>
            </a:r>
          </a:p>
        </p:txBody>
      </p:sp>
      <p:sp>
        <p:nvSpPr>
          <p:cNvPr id="65589" name="ZoneTexte 52"/>
          <p:cNvSpPr txBox="1">
            <a:spLocks noChangeArrowheads="1"/>
          </p:cNvSpPr>
          <p:nvPr/>
        </p:nvSpPr>
        <p:spPr bwMode="auto">
          <a:xfrm>
            <a:off x="5903913" y="3043238"/>
            <a:ext cx="579437" cy="4619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30250" y="2603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fr-FR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Limites potentielles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844675"/>
            <a:ext cx="8323263" cy="4114800"/>
          </a:xfrm>
        </p:spPr>
        <p:txBody>
          <a:bodyPr/>
          <a:lstStyle/>
          <a:p>
            <a:pPr>
              <a:defRPr/>
            </a:pPr>
            <a:r>
              <a:rPr lang="fr-F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Hypothermie &lt; 34°C</a:t>
            </a:r>
          </a:p>
          <a:p>
            <a:pPr>
              <a:defRPr/>
            </a:pPr>
            <a:r>
              <a:rPr lang="fr-F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Chirurgie ou anomalie de l’iris</a:t>
            </a:r>
          </a:p>
          <a:p>
            <a:pPr>
              <a:defRPr/>
            </a:pPr>
            <a:r>
              <a:rPr lang="fr-F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Pathologies neurologiques</a:t>
            </a:r>
          </a:p>
          <a:p>
            <a:pPr>
              <a:defRPr/>
            </a:pPr>
            <a:r>
              <a:rPr lang="fr-F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Troubles du SNA: diabète, </a:t>
            </a:r>
            <a:r>
              <a:rPr lang="fr-FR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insuf</a:t>
            </a:r>
            <a:r>
              <a:rPr lang="fr-F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rénal,…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/>
              <a:t>Aujourd’hui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fr-FR" sz="4800" b="1" dirty="0" smtClean="0">
                <a:solidFill>
                  <a:srgbClr val="FFFF00"/>
                </a:solidFill>
              </a:rPr>
              <a:t>Apporter ni trop ni trop peu</a:t>
            </a:r>
          </a:p>
          <a:p>
            <a:pPr marL="742950" indent="-742950">
              <a:buFont typeface="+mj-lt"/>
              <a:buAutoNum type="arabicPeriod"/>
            </a:pPr>
            <a:r>
              <a:rPr lang="fr-FR" sz="4000" i="1" dirty="0" smtClean="0"/>
              <a:t>meilleure homéostasie  </a:t>
            </a:r>
            <a:r>
              <a:rPr lang="fr-FR" sz="4000" dirty="0" smtClean="0"/>
              <a:t>pour les patients les plus fragiles</a:t>
            </a:r>
          </a:p>
          <a:p>
            <a:pPr marL="742950" indent="-742950">
              <a:buFont typeface="+mj-lt"/>
              <a:buAutoNum type="arabicPeriod"/>
            </a:pPr>
            <a:r>
              <a:rPr lang="fr-FR" sz="4000" i="1" dirty="0" smtClean="0">
                <a:sym typeface="Wingdings" pitchFamily="2" charset="2"/>
              </a:rPr>
              <a:t>m</a:t>
            </a:r>
            <a:r>
              <a:rPr lang="fr-FR" sz="4000" i="1" dirty="0" smtClean="0"/>
              <a:t>eilleure réhabilitation </a:t>
            </a:r>
            <a:r>
              <a:rPr lang="fr-FR" sz="4000" dirty="0" smtClean="0"/>
              <a:t>pour les patients pour les mieux portants</a:t>
            </a:r>
          </a:p>
          <a:p>
            <a:pPr marL="742950" indent="-742950">
              <a:buFont typeface="+mj-lt"/>
              <a:buAutoNum type="arabicPeriod"/>
            </a:pPr>
            <a:r>
              <a:rPr lang="fr-FR" sz="4000" i="1" dirty="0" smtClean="0">
                <a:sym typeface="Wingdings" pitchFamily="2" charset="2"/>
              </a:rPr>
              <a:t>Adaptation à la variabilité individuelle, au terrain</a:t>
            </a:r>
            <a:endParaRPr lang="fr-FR" sz="4000" i="1" dirty="0" smtClean="0"/>
          </a:p>
          <a:p>
            <a:pPr>
              <a:buFont typeface="Wingdings"/>
              <a:buChar char="è"/>
            </a:pP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Principale limite</a:t>
            </a:r>
            <a:br>
              <a:rPr lang="fr-FR" b="1" dirty="0" smtClean="0">
                <a:solidFill>
                  <a:srgbClr val="FFFF00"/>
                </a:solidFill>
              </a:rPr>
            </a:br>
            <a:r>
              <a:rPr lang="fr-FR" sz="3200" b="1" dirty="0" smtClean="0">
                <a:solidFill>
                  <a:srgbClr val="FFFF00"/>
                </a:solidFill>
              </a:rPr>
              <a:t>Différentes cicatrices de l’iris</a:t>
            </a:r>
            <a:endParaRPr lang="fr-FR" b="1" dirty="0" smtClean="0">
              <a:solidFill>
                <a:srgbClr val="FFFF00"/>
              </a:solidFill>
            </a:endParaRPr>
          </a:p>
        </p:txBody>
      </p:sp>
      <p:pic>
        <p:nvPicPr>
          <p:cNvPr id="859141" name="limite VAG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8575" y="2554288"/>
            <a:ext cx="392747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5" fill="hold"/>
                                        <p:tgtEl>
                                          <p:spTgt spid="859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5914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59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59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9141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Economie des morphiniques durant la chirurgie</a:t>
            </a:r>
          </a:p>
        </p:txBody>
      </p:sp>
      <p:sp>
        <p:nvSpPr>
          <p:cNvPr id="33795" name="Sous-titr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fr-FR" sz="4800" smtClean="0">
                <a:latin typeface="Times New Roman" pitchFamily="18" charset="0"/>
                <a:cs typeface="Times New Roman" pitchFamily="18" charset="0"/>
              </a:rPr>
              <a:t>Résultats</a:t>
            </a:r>
            <a:endParaRPr lang="fr-FR" sz="2800" smtClean="0"/>
          </a:p>
        </p:txBody>
      </p:sp>
      <p:grpSp>
        <p:nvGrpSpPr>
          <p:cNvPr id="2" name="Group 113"/>
          <p:cNvGrpSpPr>
            <a:grpSpLocks/>
          </p:cNvGrpSpPr>
          <p:nvPr/>
        </p:nvGrpSpPr>
        <p:grpSpPr bwMode="auto">
          <a:xfrm>
            <a:off x="5041900" y="2595563"/>
            <a:ext cx="4178300" cy="2735262"/>
            <a:chOff x="158" y="754"/>
            <a:chExt cx="5570" cy="3410"/>
          </a:xfrm>
        </p:grpSpPr>
        <p:sp>
          <p:nvSpPr>
            <p:cNvPr id="59504" name="Rectangle 3"/>
            <p:cNvSpPr>
              <a:spLocks noChangeArrowheads="1"/>
            </p:cNvSpPr>
            <p:nvPr/>
          </p:nvSpPr>
          <p:spPr bwMode="auto">
            <a:xfrm>
              <a:off x="158" y="754"/>
              <a:ext cx="5401" cy="340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505" name="Line 4"/>
            <p:cNvSpPr>
              <a:spLocks noChangeShapeType="1"/>
            </p:cNvSpPr>
            <p:nvPr/>
          </p:nvSpPr>
          <p:spPr bwMode="auto">
            <a:xfrm>
              <a:off x="5102" y="3771"/>
              <a:ext cx="1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06" name="Rectangle 5"/>
            <p:cNvSpPr>
              <a:spLocks noChangeArrowheads="1"/>
            </p:cNvSpPr>
            <p:nvPr/>
          </p:nvSpPr>
          <p:spPr bwMode="auto">
            <a:xfrm>
              <a:off x="4700" y="1744"/>
              <a:ext cx="811" cy="11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07" name="Rectangle 6"/>
            <p:cNvSpPr>
              <a:spLocks noChangeArrowheads="1"/>
            </p:cNvSpPr>
            <p:nvPr/>
          </p:nvSpPr>
          <p:spPr bwMode="auto">
            <a:xfrm>
              <a:off x="5017" y="2601"/>
              <a:ext cx="533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300" b="0">
                  <a:solidFill>
                    <a:srgbClr val="000000"/>
                  </a:solidFill>
                  <a:latin typeface="Arial" pitchFamily="34" charset="0"/>
                </a:rPr>
                <a:t>&gt; 6 H</a:t>
              </a:r>
              <a:endParaRPr lang="fr-FR" sz="1800" b="0">
                <a:latin typeface="Arial" pitchFamily="34" charset="0"/>
              </a:endParaRPr>
            </a:p>
          </p:txBody>
        </p:sp>
        <p:sp>
          <p:nvSpPr>
            <p:cNvPr id="59508" name="Rectangle 7"/>
            <p:cNvSpPr>
              <a:spLocks noChangeArrowheads="1"/>
            </p:cNvSpPr>
            <p:nvPr/>
          </p:nvSpPr>
          <p:spPr bwMode="auto">
            <a:xfrm>
              <a:off x="4751" y="2615"/>
              <a:ext cx="165" cy="195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09" name="Rectangle 8"/>
            <p:cNvSpPr>
              <a:spLocks noChangeArrowheads="1"/>
            </p:cNvSpPr>
            <p:nvPr/>
          </p:nvSpPr>
          <p:spPr bwMode="auto">
            <a:xfrm>
              <a:off x="4751" y="2615"/>
              <a:ext cx="165" cy="31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10" name="Rectangle 9"/>
            <p:cNvSpPr>
              <a:spLocks noChangeArrowheads="1"/>
            </p:cNvSpPr>
            <p:nvPr/>
          </p:nvSpPr>
          <p:spPr bwMode="auto">
            <a:xfrm>
              <a:off x="4749" y="2629"/>
              <a:ext cx="25" cy="166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11" name="Rectangle 10"/>
            <p:cNvSpPr>
              <a:spLocks noChangeArrowheads="1"/>
            </p:cNvSpPr>
            <p:nvPr/>
          </p:nvSpPr>
          <p:spPr bwMode="auto">
            <a:xfrm>
              <a:off x="4751" y="2781"/>
              <a:ext cx="165" cy="29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12" name="Rectangle 11"/>
            <p:cNvSpPr>
              <a:spLocks noChangeArrowheads="1"/>
            </p:cNvSpPr>
            <p:nvPr/>
          </p:nvSpPr>
          <p:spPr bwMode="auto">
            <a:xfrm>
              <a:off x="4890" y="2629"/>
              <a:ext cx="26" cy="166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13" name="Rectangle 12"/>
            <p:cNvSpPr>
              <a:spLocks noChangeArrowheads="1"/>
            </p:cNvSpPr>
            <p:nvPr/>
          </p:nvSpPr>
          <p:spPr bwMode="auto">
            <a:xfrm>
              <a:off x="5017" y="2331"/>
              <a:ext cx="711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300" b="0">
                  <a:solidFill>
                    <a:srgbClr val="000000"/>
                  </a:solidFill>
                  <a:latin typeface="Arial" pitchFamily="34" charset="0"/>
                </a:rPr>
                <a:t>5 à 6 H</a:t>
              </a:r>
              <a:endParaRPr lang="fr-FR" sz="1800" b="0">
                <a:latin typeface="Arial" pitchFamily="34" charset="0"/>
              </a:endParaRPr>
            </a:p>
          </p:txBody>
        </p:sp>
        <p:sp>
          <p:nvSpPr>
            <p:cNvPr id="59514" name="Rectangle 13"/>
            <p:cNvSpPr>
              <a:spLocks noChangeArrowheads="1"/>
            </p:cNvSpPr>
            <p:nvPr/>
          </p:nvSpPr>
          <p:spPr bwMode="auto">
            <a:xfrm>
              <a:off x="4751" y="2346"/>
              <a:ext cx="165" cy="195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15" name="Rectangle 14"/>
            <p:cNvSpPr>
              <a:spLocks noChangeArrowheads="1"/>
            </p:cNvSpPr>
            <p:nvPr/>
          </p:nvSpPr>
          <p:spPr bwMode="auto">
            <a:xfrm>
              <a:off x="4751" y="2346"/>
              <a:ext cx="165" cy="29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16" name="Rectangle 15"/>
            <p:cNvSpPr>
              <a:spLocks noChangeArrowheads="1"/>
            </p:cNvSpPr>
            <p:nvPr/>
          </p:nvSpPr>
          <p:spPr bwMode="auto">
            <a:xfrm>
              <a:off x="4749" y="2360"/>
              <a:ext cx="25" cy="165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17" name="Rectangle 16"/>
            <p:cNvSpPr>
              <a:spLocks noChangeArrowheads="1"/>
            </p:cNvSpPr>
            <p:nvPr/>
          </p:nvSpPr>
          <p:spPr bwMode="auto">
            <a:xfrm>
              <a:off x="4751" y="2510"/>
              <a:ext cx="165" cy="31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18" name="Rectangle 17"/>
            <p:cNvSpPr>
              <a:spLocks noChangeArrowheads="1"/>
            </p:cNvSpPr>
            <p:nvPr/>
          </p:nvSpPr>
          <p:spPr bwMode="auto">
            <a:xfrm>
              <a:off x="4890" y="2360"/>
              <a:ext cx="26" cy="165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19" name="Rectangle 18"/>
            <p:cNvSpPr>
              <a:spLocks noChangeArrowheads="1"/>
            </p:cNvSpPr>
            <p:nvPr/>
          </p:nvSpPr>
          <p:spPr bwMode="auto">
            <a:xfrm>
              <a:off x="5017" y="2060"/>
              <a:ext cx="711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300" b="0">
                  <a:solidFill>
                    <a:srgbClr val="000000"/>
                  </a:solidFill>
                  <a:latin typeface="Arial" pitchFamily="34" charset="0"/>
                </a:rPr>
                <a:t>4 à 5 H</a:t>
              </a:r>
              <a:endParaRPr lang="fr-FR" sz="1800" b="0">
                <a:latin typeface="Arial" pitchFamily="34" charset="0"/>
              </a:endParaRPr>
            </a:p>
          </p:txBody>
        </p:sp>
        <p:sp>
          <p:nvSpPr>
            <p:cNvPr id="59520" name="Rectangle 19"/>
            <p:cNvSpPr>
              <a:spLocks noChangeArrowheads="1"/>
            </p:cNvSpPr>
            <p:nvPr/>
          </p:nvSpPr>
          <p:spPr bwMode="auto">
            <a:xfrm>
              <a:off x="4751" y="2075"/>
              <a:ext cx="165" cy="19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21" name="Rectangle 20"/>
            <p:cNvSpPr>
              <a:spLocks noChangeArrowheads="1"/>
            </p:cNvSpPr>
            <p:nvPr/>
          </p:nvSpPr>
          <p:spPr bwMode="auto">
            <a:xfrm>
              <a:off x="4751" y="2075"/>
              <a:ext cx="165" cy="30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22" name="Rectangle 21"/>
            <p:cNvSpPr>
              <a:spLocks noChangeArrowheads="1"/>
            </p:cNvSpPr>
            <p:nvPr/>
          </p:nvSpPr>
          <p:spPr bwMode="auto">
            <a:xfrm>
              <a:off x="4749" y="2089"/>
              <a:ext cx="25" cy="166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23" name="Rectangle 22"/>
            <p:cNvSpPr>
              <a:spLocks noChangeArrowheads="1"/>
            </p:cNvSpPr>
            <p:nvPr/>
          </p:nvSpPr>
          <p:spPr bwMode="auto">
            <a:xfrm>
              <a:off x="4751" y="2241"/>
              <a:ext cx="165" cy="29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24" name="Rectangle 23"/>
            <p:cNvSpPr>
              <a:spLocks noChangeArrowheads="1"/>
            </p:cNvSpPr>
            <p:nvPr/>
          </p:nvSpPr>
          <p:spPr bwMode="auto">
            <a:xfrm>
              <a:off x="4890" y="2089"/>
              <a:ext cx="26" cy="166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25" name="Rectangle 24"/>
            <p:cNvSpPr>
              <a:spLocks noChangeArrowheads="1"/>
            </p:cNvSpPr>
            <p:nvPr/>
          </p:nvSpPr>
          <p:spPr bwMode="auto">
            <a:xfrm>
              <a:off x="5017" y="1807"/>
              <a:ext cx="534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300" b="0">
                  <a:solidFill>
                    <a:srgbClr val="000000"/>
                  </a:solidFill>
                  <a:latin typeface="Arial" pitchFamily="34" charset="0"/>
                </a:rPr>
                <a:t>&lt; 4 H</a:t>
              </a:r>
              <a:endParaRPr lang="fr-FR" sz="1800" b="0">
                <a:latin typeface="Arial" pitchFamily="34" charset="0"/>
              </a:endParaRPr>
            </a:p>
          </p:txBody>
        </p:sp>
        <p:sp>
          <p:nvSpPr>
            <p:cNvPr id="59526" name="Rectangle 25"/>
            <p:cNvSpPr>
              <a:spLocks noChangeArrowheads="1"/>
            </p:cNvSpPr>
            <p:nvPr/>
          </p:nvSpPr>
          <p:spPr bwMode="auto">
            <a:xfrm>
              <a:off x="4751" y="1820"/>
              <a:ext cx="165" cy="19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27" name="Rectangle 26"/>
            <p:cNvSpPr>
              <a:spLocks noChangeArrowheads="1"/>
            </p:cNvSpPr>
            <p:nvPr/>
          </p:nvSpPr>
          <p:spPr bwMode="auto">
            <a:xfrm>
              <a:off x="4751" y="1820"/>
              <a:ext cx="165" cy="30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28" name="Rectangle 27"/>
            <p:cNvSpPr>
              <a:spLocks noChangeArrowheads="1"/>
            </p:cNvSpPr>
            <p:nvPr/>
          </p:nvSpPr>
          <p:spPr bwMode="auto">
            <a:xfrm>
              <a:off x="4749" y="1834"/>
              <a:ext cx="25" cy="166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29" name="Rectangle 28"/>
            <p:cNvSpPr>
              <a:spLocks noChangeArrowheads="1"/>
            </p:cNvSpPr>
            <p:nvPr/>
          </p:nvSpPr>
          <p:spPr bwMode="auto">
            <a:xfrm>
              <a:off x="4751" y="1984"/>
              <a:ext cx="165" cy="31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30" name="Rectangle 29"/>
            <p:cNvSpPr>
              <a:spLocks noChangeArrowheads="1"/>
            </p:cNvSpPr>
            <p:nvPr/>
          </p:nvSpPr>
          <p:spPr bwMode="auto">
            <a:xfrm>
              <a:off x="4890" y="1834"/>
              <a:ext cx="26" cy="166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31" name="Line 30"/>
            <p:cNvSpPr>
              <a:spLocks noChangeShapeType="1"/>
            </p:cNvSpPr>
            <p:nvPr/>
          </p:nvSpPr>
          <p:spPr bwMode="auto">
            <a:xfrm flipV="1">
              <a:off x="1326" y="889"/>
              <a:ext cx="1" cy="288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32" name="Line 31"/>
            <p:cNvSpPr>
              <a:spLocks noChangeShapeType="1"/>
            </p:cNvSpPr>
            <p:nvPr/>
          </p:nvSpPr>
          <p:spPr bwMode="auto">
            <a:xfrm flipH="1">
              <a:off x="1252" y="3771"/>
              <a:ext cx="7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33" name="Line 32"/>
            <p:cNvSpPr>
              <a:spLocks noChangeShapeType="1"/>
            </p:cNvSpPr>
            <p:nvPr/>
          </p:nvSpPr>
          <p:spPr bwMode="auto">
            <a:xfrm>
              <a:off x="4395" y="3771"/>
              <a:ext cx="73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34" name="Line 33"/>
            <p:cNvSpPr>
              <a:spLocks noChangeShapeType="1"/>
            </p:cNvSpPr>
            <p:nvPr/>
          </p:nvSpPr>
          <p:spPr bwMode="auto">
            <a:xfrm flipH="1">
              <a:off x="1291" y="3621"/>
              <a:ext cx="35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35" name="Line 34"/>
            <p:cNvSpPr>
              <a:spLocks noChangeShapeType="1"/>
            </p:cNvSpPr>
            <p:nvPr/>
          </p:nvSpPr>
          <p:spPr bwMode="auto">
            <a:xfrm>
              <a:off x="4395" y="3621"/>
              <a:ext cx="38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36" name="Rectangle 35"/>
            <p:cNvSpPr>
              <a:spLocks noChangeArrowheads="1"/>
            </p:cNvSpPr>
            <p:nvPr/>
          </p:nvSpPr>
          <p:spPr bwMode="auto">
            <a:xfrm>
              <a:off x="751" y="3681"/>
              <a:ext cx="442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300">
                  <a:solidFill>
                    <a:srgbClr val="000000"/>
                  </a:solidFill>
                  <a:latin typeface="Arial" pitchFamily="34" charset="0"/>
                </a:rPr>
                <a:t>-100</a:t>
              </a:r>
              <a:endParaRPr lang="fr-FR" sz="1800">
                <a:latin typeface="Arial" pitchFamily="34" charset="0"/>
              </a:endParaRPr>
            </a:p>
          </p:txBody>
        </p:sp>
        <p:sp>
          <p:nvSpPr>
            <p:cNvPr id="59537" name="Line 36"/>
            <p:cNvSpPr>
              <a:spLocks noChangeShapeType="1"/>
            </p:cNvSpPr>
            <p:nvPr/>
          </p:nvSpPr>
          <p:spPr bwMode="auto">
            <a:xfrm flipH="1">
              <a:off x="1252" y="3486"/>
              <a:ext cx="7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38" name="Line 37"/>
            <p:cNvSpPr>
              <a:spLocks noChangeShapeType="1"/>
            </p:cNvSpPr>
            <p:nvPr/>
          </p:nvSpPr>
          <p:spPr bwMode="auto">
            <a:xfrm>
              <a:off x="4395" y="3486"/>
              <a:ext cx="7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39" name="Line 38"/>
            <p:cNvSpPr>
              <a:spLocks noChangeShapeType="1"/>
            </p:cNvSpPr>
            <p:nvPr/>
          </p:nvSpPr>
          <p:spPr bwMode="auto">
            <a:xfrm flipH="1">
              <a:off x="1291" y="3336"/>
              <a:ext cx="35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40" name="Line 39"/>
            <p:cNvSpPr>
              <a:spLocks noChangeShapeType="1"/>
            </p:cNvSpPr>
            <p:nvPr/>
          </p:nvSpPr>
          <p:spPr bwMode="auto">
            <a:xfrm>
              <a:off x="4395" y="3336"/>
              <a:ext cx="3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41" name="Rectangle 40"/>
            <p:cNvSpPr>
              <a:spLocks noChangeArrowheads="1"/>
            </p:cNvSpPr>
            <p:nvPr/>
          </p:nvSpPr>
          <p:spPr bwMode="auto">
            <a:xfrm>
              <a:off x="861" y="3398"/>
              <a:ext cx="319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300">
                  <a:solidFill>
                    <a:srgbClr val="000000"/>
                  </a:solidFill>
                  <a:latin typeface="Arial" pitchFamily="34" charset="0"/>
                </a:rPr>
                <a:t>-90</a:t>
              </a:r>
              <a:endParaRPr lang="fr-FR" sz="1800">
                <a:latin typeface="Arial" pitchFamily="34" charset="0"/>
              </a:endParaRPr>
            </a:p>
          </p:txBody>
        </p:sp>
        <p:sp>
          <p:nvSpPr>
            <p:cNvPr id="59542" name="Line 41"/>
            <p:cNvSpPr>
              <a:spLocks noChangeShapeType="1"/>
            </p:cNvSpPr>
            <p:nvPr/>
          </p:nvSpPr>
          <p:spPr bwMode="auto">
            <a:xfrm flipH="1">
              <a:off x="1252" y="3200"/>
              <a:ext cx="7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43" name="Line 42"/>
            <p:cNvSpPr>
              <a:spLocks noChangeShapeType="1"/>
            </p:cNvSpPr>
            <p:nvPr/>
          </p:nvSpPr>
          <p:spPr bwMode="auto">
            <a:xfrm>
              <a:off x="4395" y="3200"/>
              <a:ext cx="73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44" name="Line 43"/>
            <p:cNvSpPr>
              <a:spLocks noChangeShapeType="1"/>
            </p:cNvSpPr>
            <p:nvPr/>
          </p:nvSpPr>
          <p:spPr bwMode="auto">
            <a:xfrm flipH="1">
              <a:off x="1291" y="3050"/>
              <a:ext cx="35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45" name="Line 44"/>
            <p:cNvSpPr>
              <a:spLocks noChangeShapeType="1"/>
            </p:cNvSpPr>
            <p:nvPr/>
          </p:nvSpPr>
          <p:spPr bwMode="auto">
            <a:xfrm>
              <a:off x="4395" y="3050"/>
              <a:ext cx="38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46" name="Rectangle 45"/>
            <p:cNvSpPr>
              <a:spLocks noChangeArrowheads="1"/>
            </p:cNvSpPr>
            <p:nvPr/>
          </p:nvSpPr>
          <p:spPr bwMode="auto">
            <a:xfrm>
              <a:off x="861" y="3111"/>
              <a:ext cx="41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700">
                  <a:solidFill>
                    <a:srgbClr val="000000"/>
                  </a:solidFill>
                  <a:latin typeface="Arial" pitchFamily="34" charset="0"/>
                </a:rPr>
                <a:t>-80</a:t>
              </a:r>
              <a:endParaRPr lang="fr-FR">
                <a:latin typeface="Arial" pitchFamily="34" charset="0"/>
              </a:endParaRPr>
            </a:p>
          </p:txBody>
        </p:sp>
        <p:sp>
          <p:nvSpPr>
            <p:cNvPr id="59547" name="Line 46"/>
            <p:cNvSpPr>
              <a:spLocks noChangeShapeType="1"/>
            </p:cNvSpPr>
            <p:nvPr/>
          </p:nvSpPr>
          <p:spPr bwMode="auto">
            <a:xfrm flipH="1">
              <a:off x="1252" y="2900"/>
              <a:ext cx="7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48" name="Line 47"/>
            <p:cNvSpPr>
              <a:spLocks noChangeShapeType="1"/>
            </p:cNvSpPr>
            <p:nvPr/>
          </p:nvSpPr>
          <p:spPr bwMode="auto">
            <a:xfrm>
              <a:off x="4395" y="2900"/>
              <a:ext cx="73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49" name="Line 48"/>
            <p:cNvSpPr>
              <a:spLocks noChangeShapeType="1"/>
            </p:cNvSpPr>
            <p:nvPr/>
          </p:nvSpPr>
          <p:spPr bwMode="auto">
            <a:xfrm flipH="1">
              <a:off x="1291" y="2750"/>
              <a:ext cx="35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50" name="Line 49"/>
            <p:cNvSpPr>
              <a:spLocks noChangeShapeType="1"/>
            </p:cNvSpPr>
            <p:nvPr/>
          </p:nvSpPr>
          <p:spPr bwMode="auto">
            <a:xfrm>
              <a:off x="4395" y="2750"/>
              <a:ext cx="38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51" name="Rectangle 50"/>
            <p:cNvSpPr>
              <a:spLocks noChangeArrowheads="1"/>
            </p:cNvSpPr>
            <p:nvPr/>
          </p:nvSpPr>
          <p:spPr bwMode="auto">
            <a:xfrm>
              <a:off x="861" y="2810"/>
              <a:ext cx="41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700">
                  <a:solidFill>
                    <a:srgbClr val="000000"/>
                  </a:solidFill>
                  <a:latin typeface="Arial" pitchFamily="34" charset="0"/>
                </a:rPr>
                <a:t>-70</a:t>
              </a:r>
              <a:endParaRPr lang="fr-FR">
                <a:latin typeface="Arial" pitchFamily="34" charset="0"/>
              </a:endParaRPr>
            </a:p>
          </p:txBody>
        </p:sp>
        <p:sp>
          <p:nvSpPr>
            <p:cNvPr id="59552" name="Line 51"/>
            <p:cNvSpPr>
              <a:spLocks noChangeShapeType="1"/>
            </p:cNvSpPr>
            <p:nvPr/>
          </p:nvSpPr>
          <p:spPr bwMode="auto">
            <a:xfrm flipH="1">
              <a:off x="1252" y="2615"/>
              <a:ext cx="7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53" name="Line 52"/>
            <p:cNvSpPr>
              <a:spLocks noChangeShapeType="1"/>
            </p:cNvSpPr>
            <p:nvPr/>
          </p:nvSpPr>
          <p:spPr bwMode="auto">
            <a:xfrm>
              <a:off x="4395" y="2615"/>
              <a:ext cx="7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54" name="Line 53"/>
            <p:cNvSpPr>
              <a:spLocks noChangeShapeType="1"/>
            </p:cNvSpPr>
            <p:nvPr/>
          </p:nvSpPr>
          <p:spPr bwMode="auto">
            <a:xfrm flipH="1">
              <a:off x="1291" y="2465"/>
              <a:ext cx="35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55" name="Line 54"/>
            <p:cNvSpPr>
              <a:spLocks noChangeShapeType="1"/>
            </p:cNvSpPr>
            <p:nvPr/>
          </p:nvSpPr>
          <p:spPr bwMode="auto">
            <a:xfrm>
              <a:off x="4395" y="2465"/>
              <a:ext cx="38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56" name="Rectangle 55"/>
            <p:cNvSpPr>
              <a:spLocks noChangeArrowheads="1"/>
            </p:cNvSpPr>
            <p:nvPr/>
          </p:nvSpPr>
          <p:spPr bwMode="auto">
            <a:xfrm>
              <a:off x="861" y="2525"/>
              <a:ext cx="319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300">
                  <a:solidFill>
                    <a:srgbClr val="000000"/>
                  </a:solidFill>
                  <a:latin typeface="Arial" pitchFamily="34" charset="0"/>
                </a:rPr>
                <a:t>-60</a:t>
              </a:r>
              <a:endParaRPr lang="fr-FR" sz="1800">
                <a:latin typeface="Arial" pitchFamily="34" charset="0"/>
              </a:endParaRPr>
            </a:p>
          </p:txBody>
        </p:sp>
        <p:sp>
          <p:nvSpPr>
            <p:cNvPr id="59557" name="Line 56"/>
            <p:cNvSpPr>
              <a:spLocks noChangeShapeType="1"/>
            </p:cNvSpPr>
            <p:nvPr/>
          </p:nvSpPr>
          <p:spPr bwMode="auto">
            <a:xfrm flipH="1">
              <a:off x="1252" y="2329"/>
              <a:ext cx="7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58" name="Line 57"/>
            <p:cNvSpPr>
              <a:spLocks noChangeShapeType="1"/>
            </p:cNvSpPr>
            <p:nvPr/>
          </p:nvSpPr>
          <p:spPr bwMode="auto">
            <a:xfrm>
              <a:off x="4395" y="2329"/>
              <a:ext cx="73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59" name="Line 58"/>
            <p:cNvSpPr>
              <a:spLocks noChangeShapeType="1"/>
            </p:cNvSpPr>
            <p:nvPr/>
          </p:nvSpPr>
          <p:spPr bwMode="auto">
            <a:xfrm flipH="1">
              <a:off x="1291" y="2179"/>
              <a:ext cx="35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60" name="Line 59"/>
            <p:cNvSpPr>
              <a:spLocks noChangeShapeType="1"/>
            </p:cNvSpPr>
            <p:nvPr/>
          </p:nvSpPr>
          <p:spPr bwMode="auto">
            <a:xfrm>
              <a:off x="4395" y="2179"/>
              <a:ext cx="38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61" name="Rectangle 60"/>
            <p:cNvSpPr>
              <a:spLocks noChangeArrowheads="1"/>
            </p:cNvSpPr>
            <p:nvPr/>
          </p:nvSpPr>
          <p:spPr bwMode="auto">
            <a:xfrm>
              <a:off x="861" y="2240"/>
              <a:ext cx="319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300">
                  <a:solidFill>
                    <a:srgbClr val="000000"/>
                  </a:solidFill>
                  <a:latin typeface="Arial" pitchFamily="34" charset="0"/>
                </a:rPr>
                <a:t>-50</a:t>
              </a:r>
              <a:endParaRPr lang="fr-FR" sz="1800">
                <a:latin typeface="Arial" pitchFamily="34" charset="0"/>
              </a:endParaRPr>
            </a:p>
          </p:txBody>
        </p:sp>
        <p:sp>
          <p:nvSpPr>
            <p:cNvPr id="59562" name="Line 61"/>
            <p:cNvSpPr>
              <a:spLocks noChangeShapeType="1"/>
            </p:cNvSpPr>
            <p:nvPr/>
          </p:nvSpPr>
          <p:spPr bwMode="auto">
            <a:xfrm flipH="1">
              <a:off x="1252" y="2046"/>
              <a:ext cx="7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63" name="Line 62"/>
            <p:cNvSpPr>
              <a:spLocks noChangeShapeType="1"/>
            </p:cNvSpPr>
            <p:nvPr/>
          </p:nvSpPr>
          <p:spPr bwMode="auto">
            <a:xfrm>
              <a:off x="4395" y="2046"/>
              <a:ext cx="7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64" name="Line 63"/>
            <p:cNvSpPr>
              <a:spLocks noChangeShapeType="1"/>
            </p:cNvSpPr>
            <p:nvPr/>
          </p:nvSpPr>
          <p:spPr bwMode="auto">
            <a:xfrm flipH="1">
              <a:off x="1291" y="1894"/>
              <a:ext cx="35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65" name="Line 64"/>
            <p:cNvSpPr>
              <a:spLocks noChangeShapeType="1"/>
            </p:cNvSpPr>
            <p:nvPr/>
          </p:nvSpPr>
          <p:spPr bwMode="auto">
            <a:xfrm>
              <a:off x="4395" y="1894"/>
              <a:ext cx="38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66" name="Rectangle 65"/>
            <p:cNvSpPr>
              <a:spLocks noChangeArrowheads="1"/>
            </p:cNvSpPr>
            <p:nvPr/>
          </p:nvSpPr>
          <p:spPr bwMode="auto">
            <a:xfrm>
              <a:off x="861" y="1955"/>
              <a:ext cx="319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300">
                  <a:solidFill>
                    <a:srgbClr val="000000"/>
                  </a:solidFill>
                  <a:latin typeface="Arial" pitchFamily="34" charset="0"/>
                </a:rPr>
                <a:t>-40</a:t>
              </a:r>
              <a:endParaRPr lang="fr-FR" sz="1800">
                <a:latin typeface="Arial" pitchFamily="34" charset="0"/>
              </a:endParaRPr>
            </a:p>
          </p:txBody>
        </p:sp>
        <p:sp>
          <p:nvSpPr>
            <p:cNvPr id="59567" name="Line 66"/>
            <p:cNvSpPr>
              <a:spLocks noChangeShapeType="1"/>
            </p:cNvSpPr>
            <p:nvPr/>
          </p:nvSpPr>
          <p:spPr bwMode="auto">
            <a:xfrm flipH="1">
              <a:off x="1252" y="1760"/>
              <a:ext cx="7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68" name="Line 67"/>
            <p:cNvSpPr>
              <a:spLocks noChangeShapeType="1"/>
            </p:cNvSpPr>
            <p:nvPr/>
          </p:nvSpPr>
          <p:spPr bwMode="auto">
            <a:xfrm>
              <a:off x="4395" y="1760"/>
              <a:ext cx="73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69" name="Line 68"/>
            <p:cNvSpPr>
              <a:spLocks noChangeShapeType="1"/>
            </p:cNvSpPr>
            <p:nvPr/>
          </p:nvSpPr>
          <p:spPr bwMode="auto">
            <a:xfrm flipH="1">
              <a:off x="1291" y="1610"/>
              <a:ext cx="35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70" name="Line 69"/>
            <p:cNvSpPr>
              <a:spLocks noChangeShapeType="1"/>
            </p:cNvSpPr>
            <p:nvPr/>
          </p:nvSpPr>
          <p:spPr bwMode="auto">
            <a:xfrm>
              <a:off x="4395" y="1610"/>
              <a:ext cx="38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71" name="Rectangle 70"/>
            <p:cNvSpPr>
              <a:spLocks noChangeArrowheads="1"/>
            </p:cNvSpPr>
            <p:nvPr/>
          </p:nvSpPr>
          <p:spPr bwMode="auto">
            <a:xfrm>
              <a:off x="861" y="1670"/>
              <a:ext cx="319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300">
                  <a:solidFill>
                    <a:srgbClr val="000000"/>
                  </a:solidFill>
                  <a:latin typeface="Arial" pitchFamily="34" charset="0"/>
                </a:rPr>
                <a:t>-30</a:t>
              </a:r>
              <a:endParaRPr lang="fr-FR" sz="1800">
                <a:latin typeface="Arial" pitchFamily="34" charset="0"/>
              </a:endParaRPr>
            </a:p>
          </p:txBody>
        </p:sp>
        <p:sp>
          <p:nvSpPr>
            <p:cNvPr id="59572" name="Line 71"/>
            <p:cNvSpPr>
              <a:spLocks noChangeShapeType="1"/>
            </p:cNvSpPr>
            <p:nvPr/>
          </p:nvSpPr>
          <p:spPr bwMode="auto">
            <a:xfrm flipH="1">
              <a:off x="1252" y="1460"/>
              <a:ext cx="7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73" name="Line 72"/>
            <p:cNvSpPr>
              <a:spLocks noChangeShapeType="1"/>
            </p:cNvSpPr>
            <p:nvPr/>
          </p:nvSpPr>
          <p:spPr bwMode="auto">
            <a:xfrm>
              <a:off x="4395" y="1460"/>
              <a:ext cx="73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74" name="Line 73"/>
            <p:cNvSpPr>
              <a:spLocks noChangeShapeType="1"/>
            </p:cNvSpPr>
            <p:nvPr/>
          </p:nvSpPr>
          <p:spPr bwMode="auto">
            <a:xfrm flipH="1">
              <a:off x="1291" y="1309"/>
              <a:ext cx="35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75" name="Line 74"/>
            <p:cNvSpPr>
              <a:spLocks noChangeShapeType="1"/>
            </p:cNvSpPr>
            <p:nvPr/>
          </p:nvSpPr>
          <p:spPr bwMode="auto">
            <a:xfrm>
              <a:off x="4395" y="1309"/>
              <a:ext cx="3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76" name="Rectangle 75"/>
            <p:cNvSpPr>
              <a:spLocks noChangeArrowheads="1"/>
            </p:cNvSpPr>
            <p:nvPr/>
          </p:nvSpPr>
          <p:spPr bwMode="auto">
            <a:xfrm>
              <a:off x="861" y="1370"/>
              <a:ext cx="319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300">
                  <a:solidFill>
                    <a:srgbClr val="000000"/>
                  </a:solidFill>
                  <a:latin typeface="Arial" pitchFamily="34" charset="0"/>
                </a:rPr>
                <a:t>-20</a:t>
              </a:r>
              <a:endParaRPr lang="fr-FR" sz="1800">
                <a:latin typeface="Arial" pitchFamily="34" charset="0"/>
              </a:endParaRPr>
            </a:p>
          </p:txBody>
        </p:sp>
        <p:sp>
          <p:nvSpPr>
            <p:cNvPr id="59577" name="Line 76"/>
            <p:cNvSpPr>
              <a:spLocks noChangeShapeType="1"/>
            </p:cNvSpPr>
            <p:nvPr/>
          </p:nvSpPr>
          <p:spPr bwMode="auto">
            <a:xfrm flipH="1">
              <a:off x="1252" y="1175"/>
              <a:ext cx="7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78" name="Line 77"/>
            <p:cNvSpPr>
              <a:spLocks noChangeShapeType="1"/>
            </p:cNvSpPr>
            <p:nvPr/>
          </p:nvSpPr>
          <p:spPr bwMode="auto">
            <a:xfrm>
              <a:off x="4395" y="1175"/>
              <a:ext cx="7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79" name="Line 78"/>
            <p:cNvSpPr>
              <a:spLocks noChangeShapeType="1"/>
            </p:cNvSpPr>
            <p:nvPr/>
          </p:nvSpPr>
          <p:spPr bwMode="auto">
            <a:xfrm flipH="1">
              <a:off x="1291" y="1025"/>
              <a:ext cx="35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80" name="Line 79"/>
            <p:cNvSpPr>
              <a:spLocks noChangeShapeType="1"/>
            </p:cNvSpPr>
            <p:nvPr/>
          </p:nvSpPr>
          <p:spPr bwMode="auto">
            <a:xfrm>
              <a:off x="4395" y="1025"/>
              <a:ext cx="3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81" name="Rectangle 80"/>
            <p:cNvSpPr>
              <a:spLocks noChangeArrowheads="1"/>
            </p:cNvSpPr>
            <p:nvPr/>
          </p:nvSpPr>
          <p:spPr bwMode="auto">
            <a:xfrm>
              <a:off x="861" y="1085"/>
              <a:ext cx="319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300">
                  <a:solidFill>
                    <a:srgbClr val="000000"/>
                  </a:solidFill>
                  <a:latin typeface="Arial" pitchFamily="34" charset="0"/>
                </a:rPr>
                <a:t>-10</a:t>
              </a:r>
              <a:endParaRPr lang="fr-FR" sz="1800">
                <a:latin typeface="Arial" pitchFamily="34" charset="0"/>
              </a:endParaRPr>
            </a:p>
          </p:txBody>
        </p:sp>
        <p:sp>
          <p:nvSpPr>
            <p:cNvPr id="59582" name="Line 81"/>
            <p:cNvSpPr>
              <a:spLocks noChangeShapeType="1"/>
            </p:cNvSpPr>
            <p:nvPr/>
          </p:nvSpPr>
          <p:spPr bwMode="auto">
            <a:xfrm flipH="1">
              <a:off x="1252" y="889"/>
              <a:ext cx="7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83" name="Line 82"/>
            <p:cNvSpPr>
              <a:spLocks noChangeShapeType="1"/>
            </p:cNvSpPr>
            <p:nvPr/>
          </p:nvSpPr>
          <p:spPr bwMode="auto">
            <a:xfrm>
              <a:off x="4395" y="889"/>
              <a:ext cx="73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84" name="Rectangle 83"/>
            <p:cNvSpPr>
              <a:spLocks noChangeArrowheads="1"/>
            </p:cNvSpPr>
            <p:nvPr/>
          </p:nvSpPr>
          <p:spPr bwMode="auto">
            <a:xfrm>
              <a:off x="1049" y="800"/>
              <a:ext cx="123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3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fr-FR" sz="1800">
                <a:latin typeface="Arial" pitchFamily="34" charset="0"/>
              </a:endParaRPr>
            </a:p>
          </p:txBody>
        </p:sp>
        <p:sp>
          <p:nvSpPr>
            <p:cNvPr id="59585" name="Line 84"/>
            <p:cNvSpPr>
              <a:spLocks noChangeShapeType="1"/>
            </p:cNvSpPr>
            <p:nvPr/>
          </p:nvSpPr>
          <p:spPr bwMode="auto">
            <a:xfrm>
              <a:off x="1326" y="3771"/>
              <a:ext cx="3096" cy="2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86" name="Line 85"/>
            <p:cNvSpPr>
              <a:spLocks noChangeShapeType="1"/>
            </p:cNvSpPr>
            <p:nvPr/>
          </p:nvSpPr>
          <p:spPr bwMode="auto">
            <a:xfrm>
              <a:off x="2832" y="3771"/>
              <a:ext cx="1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87" name="Line 86"/>
            <p:cNvSpPr>
              <a:spLocks noChangeShapeType="1"/>
            </p:cNvSpPr>
            <p:nvPr/>
          </p:nvSpPr>
          <p:spPr bwMode="auto">
            <a:xfrm flipV="1">
              <a:off x="2832" y="859"/>
              <a:ext cx="1" cy="3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88" name="Line 87"/>
            <p:cNvSpPr>
              <a:spLocks noChangeShapeType="1"/>
            </p:cNvSpPr>
            <p:nvPr/>
          </p:nvSpPr>
          <p:spPr bwMode="auto">
            <a:xfrm>
              <a:off x="1346" y="889"/>
              <a:ext cx="304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89" name="Line 88"/>
            <p:cNvSpPr>
              <a:spLocks noChangeShapeType="1"/>
            </p:cNvSpPr>
            <p:nvPr/>
          </p:nvSpPr>
          <p:spPr bwMode="auto">
            <a:xfrm flipV="1">
              <a:off x="4395" y="889"/>
              <a:ext cx="1" cy="288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90" name="Line 89"/>
            <p:cNvSpPr>
              <a:spLocks noChangeShapeType="1"/>
            </p:cNvSpPr>
            <p:nvPr/>
          </p:nvSpPr>
          <p:spPr bwMode="auto">
            <a:xfrm>
              <a:off x="2088" y="2870"/>
              <a:ext cx="3" cy="27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91" name="Line 90"/>
            <p:cNvSpPr>
              <a:spLocks noChangeShapeType="1"/>
            </p:cNvSpPr>
            <p:nvPr/>
          </p:nvSpPr>
          <p:spPr bwMode="auto">
            <a:xfrm>
              <a:off x="2050" y="3141"/>
              <a:ext cx="76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92" name="Rectangle 91"/>
            <p:cNvSpPr>
              <a:spLocks noChangeArrowheads="1"/>
            </p:cNvSpPr>
            <p:nvPr/>
          </p:nvSpPr>
          <p:spPr bwMode="auto">
            <a:xfrm>
              <a:off x="1846" y="904"/>
              <a:ext cx="522" cy="198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93" name="Freeform 92"/>
            <p:cNvSpPr>
              <a:spLocks/>
            </p:cNvSpPr>
            <p:nvPr/>
          </p:nvSpPr>
          <p:spPr bwMode="auto">
            <a:xfrm>
              <a:off x="1846" y="889"/>
              <a:ext cx="502" cy="1981"/>
            </a:xfrm>
            <a:custGeom>
              <a:avLst/>
              <a:gdLst>
                <a:gd name="T0" fmla="*/ 0 w 27"/>
                <a:gd name="T1" fmla="*/ 0 h 132"/>
                <a:gd name="T2" fmla="*/ 0 w 27"/>
                <a:gd name="T3" fmla="*/ 6696004 h 132"/>
                <a:gd name="T4" fmla="*/ 3226280 w 27"/>
                <a:gd name="T5" fmla="*/ 6696004 h 132"/>
                <a:gd name="T6" fmla="*/ 3226280 w 27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32"/>
                <a:gd name="T14" fmla="*/ 27 w 27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32">
                  <a:moveTo>
                    <a:pt x="0" y="0"/>
                  </a:moveTo>
                  <a:lnTo>
                    <a:pt x="0" y="132"/>
                  </a:lnTo>
                  <a:lnTo>
                    <a:pt x="27" y="132"/>
                  </a:lnTo>
                  <a:lnTo>
                    <a:pt x="27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94" name="Line 93"/>
            <p:cNvSpPr>
              <a:spLocks noChangeShapeType="1"/>
            </p:cNvSpPr>
            <p:nvPr/>
          </p:nvSpPr>
          <p:spPr bwMode="auto">
            <a:xfrm>
              <a:off x="2590" y="3005"/>
              <a:ext cx="1" cy="22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95" name="Line 94"/>
            <p:cNvSpPr>
              <a:spLocks noChangeShapeType="1"/>
            </p:cNvSpPr>
            <p:nvPr/>
          </p:nvSpPr>
          <p:spPr bwMode="auto">
            <a:xfrm>
              <a:off x="2553" y="3231"/>
              <a:ext cx="75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96" name="Rectangle 95"/>
            <p:cNvSpPr>
              <a:spLocks noChangeArrowheads="1"/>
            </p:cNvSpPr>
            <p:nvPr/>
          </p:nvSpPr>
          <p:spPr bwMode="auto">
            <a:xfrm>
              <a:off x="2348" y="904"/>
              <a:ext cx="520" cy="211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97" name="Freeform 96"/>
            <p:cNvSpPr>
              <a:spLocks/>
            </p:cNvSpPr>
            <p:nvPr/>
          </p:nvSpPr>
          <p:spPr bwMode="auto">
            <a:xfrm>
              <a:off x="2348" y="889"/>
              <a:ext cx="503" cy="2116"/>
            </a:xfrm>
            <a:custGeom>
              <a:avLst/>
              <a:gdLst>
                <a:gd name="T0" fmla="*/ 0 w 27"/>
                <a:gd name="T1" fmla="*/ 0 h 141"/>
                <a:gd name="T2" fmla="*/ 0 w 27"/>
                <a:gd name="T3" fmla="*/ 7151629 h 141"/>
                <a:gd name="T4" fmla="*/ 3252324 w 27"/>
                <a:gd name="T5" fmla="*/ 7151629 h 141"/>
                <a:gd name="T6" fmla="*/ 3252324 w 27"/>
                <a:gd name="T7" fmla="*/ 0 h 1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41"/>
                <a:gd name="T14" fmla="*/ 27 w 27"/>
                <a:gd name="T15" fmla="*/ 141 h 1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41">
                  <a:moveTo>
                    <a:pt x="0" y="0"/>
                  </a:moveTo>
                  <a:lnTo>
                    <a:pt x="0" y="141"/>
                  </a:lnTo>
                  <a:lnTo>
                    <a:pt x="27" y="141"/>
                  </a:lnTo>
                  <a:lnTo>
                    <a:pt x="27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98" name="Line 97"/>
            <p:cNvSpPr>
              <a:spLocks noChangeShapeType="1"/>
            </p:cNvSpPr>
            <p:nvPr/>
          </p:nvSpPr>
          <p:spPr bwMode="auto">
            <a:xfrm>
              <a:off x="3093" y="3095"/>
              <a:ext cx="1" cy="22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99" name="Line 98"/>
            <p:cNvSpPr>
              <a:spLocks noChangeShapeType="1"/>
            </p:cNvSpPr>
            <p:nvPr/>
          </p:nvSpPr>
          <p:spPr bwMode="auto">
            <a:xfrm>
              <a:off x="3054" y="3321"/>
              <a:ext cx="7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600" name="Rectangle 99"/>
            <p:cNvSpPr>
              <a:spLocks noChangeArrowheads="1"/>
            </p:cNvSpPr>
            <p:nvPr/>
          </p:nvSpPr>
          <p:spPr bwMode="auto">
            <a:xfrm>
              <a:off x="2851" y="904"/>
              <a:ext cx="519" cy="2206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601" name="Freeform 100"/>
            <p:cNvSpPr>
              <a:spLocks/>
            </p:cNvSpPr>
            <p:nvPr/>
          </p:nvSpPr>
          <p:spPr bwMode="auto">
            <a:xfrm>
              <a:off x="2851" y="889"/>
              <a:ext cx="501" cy="2206"/>
            </a:xfrm>
            <a:custGeom>
              <a:avLst/>
              <a:gdLst>
                <a:gd name="T0" fmla="*/ 0 w 27"/>
                <a:gd name="T1" fmla="*/ 0 h 147"/>
                <a:gd name="T2" fmla="*/ 0 w 27"/>
                <a:gd name="T3" fmla="*/ 7455378 h 147"/>
                <a:gd name="T4" fmla="*/ 3200685 w 27"/>
                <a:gd name="T5" fmla="*/ 7455378 h 147"/>
                <a:gd name="T6" fmla="*/ 3200685 w 27"/>
                <a:gd name="T7" fmla="*/ 0 h 1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47"/>
                <a:gd name="T14" fmla="*/ 27 w 27"/>
                <a:gd name="T15" fmla="*/ 147 h 1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47">
                  <a:moveTo>
                    <a:pt x="0" y="0"/>
                  </a:moveTo>
                  <a:lnTo>
                    <a:pt x="0" y="147"/>
                  </a:lnTo>
                  <a:lnTo>
                    <a:pt x="27" y="147"/>
                  </a:lnTo>
                  <a:lnTo>
                    <a:pt x="27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602" name="Line 101"/>
            <p:cNvSpPr>
              <a:spLocks noChangeShapeType="1"/>
            </p:cNvSpPr>
            <p:nvPr/>
          </p:nvSpPr>
          <p:spPr bwMode="auto">
            <a:xfrm>
              <a:off x="3594" y="3231"/>
              <a:ext cx="2" cy="2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603" name="Line 102"/>
            <p:cNvSpPr>
              <a:spLocks noChangeShapeType="1"/>
            </p:cNvSpPr>
            <p:nvPr/>
          </p:nvSpPr>
          <p:spPr bwMode="auto">
            <a:xfrm>
              <a:off x="3556" y="3486"/>
              <a:ext cx="76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604" name="Rectangle 103"/>
            <p:cNvSpPr>
              <a:spLocks noChangeArrowheads="1"/>
            </p:cNvSpPr>
            <p:nvPr/>
          </p:nvSpPr>
          <p:spPr bwMode="auto">
            <a:xfrm>
              <a:off x="3352" y="904"/>
              <a:ext cx="521" cy="2341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605" name="Freeform 104"/>
            <p:cNvSpPr>
              <a:spLocks/>
            </p:cNvSpPr>
            <p:nvPr/>
          </p:nvSpPr>
          <p:spPr bwMode="auto">
            <a:xfrm>
              <a:off x="3352" y="889"/>
              <a:ext cx="502" cy="2342"/>
            </a:xfrm>
            <a:custGeom>
              <a:avLst/>
              <a:gdLst>
                <a:gd name="T0" fmla="*/ 0 w 27"/>
                <a:gd name="T1" fmla="*/ 0 h 156"/>
                <a:gd name="T2" fmla="*/ 0 w 27"/>
                <a:gd name="T3" fmla="*/ 7924533 h 156"/>
                <a:gd name="T4" fmla="*/ 3226280 w 27"/>
                <a:gd name="T5" fmla="*/ 7924533 h 156"/>
                <a:gd name="T6" fmla="*/ 3226280 w 27"/>
                <a:gd name="T7" fmla="*/ 0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56"/>
                <a:gd name="T14" fmla="*/ 27 w 2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56">
                  <a:moveTo>
                    <a:pt x="0" y="0"/>
                  </a:moveTo>
                  <a:lnTo>
                    <a:pt x="0" y="156"/>
                  </a:lnTo>
                  <a:lnTo>
                    <a:pt x="27" y="156"/>
                  </a:lnTo>
                  <a:lnTo>
                    <a:pt x="27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606" name="Line 105"/>
            <p:cNvSpPr>
              <a:spLocks noChangeShapeType="1"/>
            </p:cNvSpPr>
            <p:nvPr/>
          </p:nvSpPr>
          <p:spPr bwMode="auto">
            <a:xfrm flipV="1">
              <a:off x="1326" y="889"/>
              <a:ext cx="1" cy="288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607" name="Text Box 106"/>
            <p:cNvSpPr txBox="1">
              <a:spLocks noChangeArrowheads="1"/>
            </p:cNvSpPr>
            <p:nvPr/>
          </p:nvSpPr>
          <p:spPr bwMode="auto">
            <a:xfrm>
              <a:off x="205" y="2013"/>
              <a:ext cx="607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>
                  <a:solidFill>
                    <a:schemeClr val="bg2"/>
                  </a:solidFill>
                  <a:latin typeface="Arial" pitchFamily="34" charset="0"/>
                </a:rPr>
                <a:t>%</a:t>
              </a:r>
            </a:p>
          </p:txBody>
        </p:sp>
        <p:sp>
          <p:nvSpPr>
            <p:cNvPr id="59608" name="Line 107"/>
            <p:cNvSpPr>
              <a:spLocks noChangeShapeType="1"/>
            </p:cNvSpPr>
            <p:nvPr/>
          </p:nvSpPr>
          <p:spPr bwMode="auto">
            <a:xfrm flipH="1">
              <a:off x="1338" y="2886"/>
              <a:ext cx="589" cy="0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609" name="Line 108"/>
            <p:cNvSpPr>
              <a:spLocks noChangeShapeType="1"/>
            </p:cNvSpPr>
            <p:nvPr/>
          </p:nvSpPr>
          <p:spPr bwMode="auto">
            <a:xfrm flipH="1">
              <a:off x="1338" y="3249"/>
              <a:ext cx="2041" cy="0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610" name="Rectangle 109"/>
            <p:cNvSpPr>
              <a:spLocks noChangeArrowheads="1"/>
            </p:cNvSpPr>
            <p:nvPr/>
          </p:nvSpPr>
          <p:spPr bwMode="auto">
            <a:xfrm>
              <a:off x="1821" y="3877"/>
              <a:ext cx="614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500">
                  <a:solidFill>
                    <a:srgbClr val="000000"/>
                  </a:solidFill>
                  <a:latin typeface="Arial" pitchFamily="34" charset="0"/>
                </a:rPr>
                <a:t>&lt; 4 H</a:t>
              </a:r>
              <a:endParaRPr lang="fr-FR" sz="2000">
                <a:latin typeface="Arial" pitchFamily="34" charset="0"/>
              </a:endParaRPr>
            </a:p>
          </p:txBody>
        </p:sp>
        <p:sp>
          <p:nvSpPr>
            <p:cNvPr id="59611" name="Rectangle 110"/>
            <p:cNvSpPr>
              <a:spLocks noChangeArrowheads="1"/>
            </p:cNvSpPr>
            <p:nvPr/>
          </p:nvSpPr>
          <p:spPr bwMode="auto">
            <a:xfrm>
              <a:off x="2353" y="3877"/>
              <a:ext cx="819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500">
                  <a:solidFill>
                    <a:srgbClr val="000000"/>
                  </a:solidFill>
                  <a:latin typeface="Arial" pitchFamily="34" charset="0"/>
                </a:rPr>
                <a:t>4 à 5 H</a:t>
              </a:r>
              <a:endParaRPr lang="fr-FR" sz="2000">
                <a:latin typeface="Arial" pitchFamily="34" charset="0"/>
              </a:endParaRPr>
            </a:p>
          </p:txBody>
        </p:sp>
        <p:sp>
          <p:nvSpPr>
            <p:cNvPr id="59612" name="Rectangle 111"/>
            <p:cNvSpPr>
              <a:spLocks noChangeArrowheads="1"/>
            </p:cNvSpPr>
            <p:nvPr/>
          </p:nvSpPr>
          <p:spPr bwMode="auto">
            <a:xfrm>
              <a:off x="2920" y="3877"/>
              <a:ext cx="819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500">
                  <a:solidFill>
                    <a:srgbClr val="000000"/>
                  </a:solidFill>
                  <a:latin typeface="Arial" pitchFamily="34" charset="0"/>
                </a:rPr>
                <a:t>5 à 6 H</a:t>
              </a:r>
              <a:endParaRPr lang="fr-FR" sz="2000">
                <a:latin typeface="Arial" pitchFamily="34" charset="0"/>
              </a:endParaRPr>
            </a:p>
          </p:txBody>
        </p:sp>
        <p:sp>
          <p:nvSpPr>
            <p:cNvPr id="59613" name="Rectangle 112"/>
            <p:cNvSpPr>
              <a:spLocks noChangeArrowheads="1"/>
            </p:cNvSpPr>
            <p:nvPr/>
          </p:nvSpPr>
          <p:spPr bwMode="auto">
            <a:xfrm>
              <a:off x="3544" y="3879"/>
              <a:ext cx="614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500">
                  <a:solidFill>
                    <a:srgbClr val="000000"/>
                  </a:solidFill>
                  <a:latin typeface="Arial" pitchFamily="34" charset="0"/>
                </a:rPr>
                <a:t>&gt; 6 H</a:t>
              </a:r>
              <a:endParaRPr lang="fr-FR" sz="2000">
                <a:latin typeface="Arial" pitchFamily="34" charset="0"/>
              </a:endParaRPr>
            </a:p>
          </p:txBody>
        </p:sp>
      </p:grpSp>
      <p:sp>
        <p:nvSpPr>
          <p:cNvPr id="59396" name="Rectangle 114"/>
          <p:cNvSpPr>
            <a:spLocks noChangeArrowheads="1"/>
          </p:cNvSpPr>
          <p:nvPr/>
        </p:nvSpPr>
        <p:spPr bwMode="auto">
          <a:xfrm>
            <a:off x="438150" y="1609725"/>
            <a:ext cx="38608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cs typeface="Times New Roman" pitchFamily="18" charset="0"/>
              </a:rPr>
              <a:t>Comparaison 0,15 µg/kg/mn</a:t>
            </a:r>
          </a:p>
        </p:txBody>
      </p:sp>
      <p:sp>
        <p:nvSpPr>
          <p:cNvPr id="59397" name="Rectangle 116"/>
          <p:cNvSpPr>
            <a:spLocks noChangeArrowheads="1"/>
          </p:cNvSpPr>
          <p:nvPr/>
        </p:nvSpPr>
        <p:spPr bwMode="auto">
          <a:xfrm>
            <a:off x="298450" y="2546350"/>
            <a:ext cx="4391025" cy="27733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9398" name="AutoShape 117"/>
          <p:cNvSpPr>
            <a:spLocks noChangeAspect="1" noChangeArrowheads="1" noTextEdit="1"/>
          </p:cNvSpPr>
          <p:nvPr/>
        </p:nvSpPr>
        <p:spPr bwMode="auto">
          <a:xfrm>
            <a:off x="446088" y="2590800"/>
            <a:ext cx="35956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399" name="Line 118"/>
          <p:cNvSpPr>
            <a:spLocks noChangeShapeType="1"/>
          </p:cNvSpPr>
          <p:nvPr/>
        </p:nvSpPr>
        <p:spPr bwMode="auto">
          <a:xfrm flipV="1">
            <a:off x="973138" y="3114675"/>
            <a:ext cx="1587" cy="17335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00" name="Line 119"/>
          <p:cNvSpPr>
            <a:spLocks noChangeShapeType="1"/>
          </p:cNvSpPr>
          <p:nvPr/>
        </p:nvSpPr>
        <p:spPr bwMode="auto">
          <a:xfrm>
            <a:off x="973138" y="3114675"/>
            <a:ext cx="2870200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01" name="Line 120"/>
          <p:cNvSpPr>
            <a:spLocks noChangeShapeType="1"/>
          </p:cNvSpPr>
          <p:nvPr/>
        </p:nvSpPr>
        <p:spPr bwMode="auto">
          <a:xfrm flipH="1">
            <a:off x="935038" y="4848225"/>
            <a:ext cx="38100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02" name="Line 121"/>
          <p:cNvSpPr>
            <a:spLocks noChangeShapeType="1"/>
          </p:cNvSpPr>
          <p:nvPr/>
        </p:nvSpPr>
        <p:spPr bwMode="auto">
          <a:xfrm>
            <a:off x="3843338" y="4848225"/>
            <a:ext cx="38100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03" name="Line 122"/>
          <p:cNvSpPr>
            <a:spLocks noChangeShapeType="1"/>
          </p:cNvSpPr>
          <p:nvPr/>
        </p:nvSpPr>
        <p:spPr bwMode="auto">
          <a:xfrm flipH="1">
            <a:off x="954088" y="4722813"/>
            <a:ext cx="19050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04" name="Line 123"/>
          <p:cNvSpPr>
            <a:spLocks noChangeShapeType="1"/>
          </p:cNvSpPr>
          <p:nvPr/>
        </p:nvSpPr>
        <p:spPr bwMode="auto">
          <a:xfrm>
            <a:off x="3843338" y="4722813"/>
            <a:ext cx="19050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05" name="Rectangle 124"/>
          <p:cNvSpPr>
            <a:spLocks noChangeArrowheads="1"/>
          </p:cNvSpPr>
          <p:nvPr/>
        </p:nvSpPr>
        <p:spPr bwMode="auto">
          <a:xfrm>
            <a:off x="725488" y="4794250"/>
            <a:ext cx="276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000000"/>
                </a:solidFill>
                <a:latin typeface="Arial" pitchFamily="34" charset="0"/>
              </a:rPr>
              <a:t>-70</a:t>
            </a:r>
            <a:endParaRPr lang="fr-FR" sz="2000">
              <a:latin typeface="Arial" pitchFamily="34" charset="0"/>
            </a:endParaRPr>
          </a:p>
        </p:txBody>
      </p:sp>
      <p:sp>
        <p:nvSpPr>
          <p:cNvPr id="59406" name="Line 125"/>
          <p:cNvSpPr>
            <a:spLocks noChangeShapeType="1"/>
          </p:cNvSpPr>
          <p:nvPr/>
        </p:nvSpPr>
        <p:spPr bwMode="auto">
          <a:xfrm flipH="1">
            <a:off x="935038" y="4605338"/>
            <a:ext cx="38100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07" name="Line 126"/>
          <p:cNvSpPr>
            <a:spLocks noChangeShapeType="1"/>
          </p:cNvSpPr>
          <p:nvPr/>
        </p:nvSpPr>
        <p:spPr bwMode="auto">
          <a:xfrm>
            <a:off x="3843338" y="4605338"/>
            <a:ext cx="38100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08" name="Line 127"/>
          <p:cNvSpPr>
            <a:spLocks noChangeShapeType="1"/>
          </p:cNvSpPr>
          <p:nvPr/>
        </p:nvSpPr>
        <p:spPr bwMode="auto">
          <a:xfrm flipH="1">
            <a:off x="954088" y="4478338"/>
            <a:ext cx="1905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09" name="Line 128"/>
          <p:cNvSpPr>
            <a:spLocks noChangeShapeType="1"/>
          </p:cNvSpPr>
          <p:nvPr/>
        </p:nvSpPr>
        <p:spPr bwMode="auto">
          <a:xfrm>
            <a:off x="3843338" y="4478338"/>
            <a:ext cx="1905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10" name="Rectangle 129"/>
          <p:cNvSpPr>
            <a:spLocks noChangeArrowheads="1"/>
          </p:cNvSpPr>
          <p:nvPr/>
        </p:nvSpPr>
        <p:spPr bwMode="auto">
          <a:xfrm>
            <a:off x="725488" y="4549775"/>
            <a:ext cx="276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000000"/>
                </a:solidFill>
                <a:latin typeface="Arial" pitchFamily="34" charset="0"/>
              </a:rPr>
              <a:t>-60</a:t>
            </a:r>
            <a:endParaRPr lang="fr-FR" sz="2000">
              <a:latin typeface="Arial" pitchFamily="34" charset="0"/>
            </a:endParaRPr>
          </a:p>
        </p:txBody>
      </p:sp>
      <p:sp>
        <p:nvSpPr>
          <p:cNvPr id="59411" name="Line 130"/>
          <p:cNvSpPr>
            <a:spLocks noChangeShapeType="1"/>
          </p:cNvSpPr>
          <p:nvPr/>
        </p:nvSpPr>
        <p:spPr bwMode="auto">
          <a:xfrm flipH="1">
            <a:off x="935038" y="4352925"/>
            <a:ext cx="38100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12" name="Line 131"/>
          <p:cNvSpPr>
            <a:spLocks noChangeShapeType="1"/>
          </p:cNvSpPr>
          <p:nvPr/>
        </p:nvSpPr>
        <p:spPr bwMode="auto">
          <a:xfrm>
            <a:off x="3843338" y="4352925"/>
            <a:ext cx="38100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13" name="Line 132"/>
          <p:cNvSpPr>
            <a:spLocks noChangeShapeType="1"/>
          </p:cNvSpPr>
          <p:nvPr/>
        </p:nvSpPr>
        <p:spPr bwMode="auto">
          <a:xfrm flipH="1">
            <a:off x="954088" y="4225925"/>
            <a:ext cx="19050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14" name="Line 133"/>
          <p:cNvSpPr>
            <a:spLocks noChangeShapeType="1"/>
          </p:cNvSpPr>
          <p:nvPr/>
        </p:nvSpPr>
        <p:spPr bwMode="auto">
          <a:xfrm>
            <a:off x="3843338" y="4225925"/>
            <a:ext cx="19050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15" name="Rectangle 134"/>
          <p:cNvSpPr>
            <a:spLocks noChangeArrowheads="1"/>
          </p:cNvSpPr>
          <p:nvPr/>
        </p:nvSpPr>
        <p:spPr bwMode="auto">
          <a:xfrm>
            <a:off x="725488" y="4297363"/>
            <a:ext cx="276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000000"/>
                </a:solidFill>
                <a:latin typeface="Arial" pitchFamily="34" charset="0"/>
              </a:rPr>
              <a:t>-50</a:t>
            </a:r>
            <a:endParaRPr lang="fr-FR" sz="2000">
              <a:latin typeface="Arial" pitchFamily="34" charset="0"/>
            </a:endParaRPr>
          </a:p>
        </p:txBody>
      </p:sp>
      <p:sp>
        <p:nvSpPr>
          <p:cNvPr id="59416" name="Line 135"/>
          <p:cNvSpPr>
            <a:spLocks noChangeShapeType="1"/>
          </p:cNvSpPr>
          <p:nvPr/>
        </p:nvSpPr>
        <p:spPr bwMode="auto">
          <a:xfrm flipH="1">
            <a:off x="935038" y="4106863"/>
            <a:ext cx="3810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17" name="Line 136"/>
          <p:cNvSpPr>
            <a:spLocks noChangeShapeType="1"/>
          </p:cNvSpPr>
          <p:nvPr/>
        </p:nvSpPr>
        <p:spPr bwMode="auto">
          <a:xfrm>
            <a:off x="3843338" y="4106863"/>
            <a:ext cx="3810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18" name="Line 137"/>
          <p:cNvSpPr>
            <a:spLocks noChangeShapeType="1"/>
          </p:cNvSpPr>
          <p:nvPr/>
        </p:nvSpPr>
        <p:spPr bwMode="auto">
          <a:xfrm flipH="1">
            <a:off x="954088" y="3981450"/>
            <a:ext cx="19050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19" name="Line 138"/>
          <p:cNvSpPr>
            <a:spLocks noChangeShapeType="1"/>
          </p:cNvSpPr>
          <p:nvPr/>
        </p:nvSpPr>
        <p:spPr bwMode="auto">
          <a:xfrm>
            <a:off x="3843338" y="3981450"/>
            <a:ext cx="19050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20" name="Rectangle 139"/>
          <p:cNvSpPr>
            <a:spLocks noChangeArrowheads="1"/>
          </p:cNvSpPr>
          <p:nvPr/>
        </p:nvSpPr>
        <p:spPr bwMode="auto">
          <a:xfrm>
            <a:off x="725488" y="4052888"/>
            <a:ext cx="276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000000"/>
                </a:solidFill>
                <a:latin typeface="Arial" pitchFamily="34" charset="0"/>
              </a:rPr>
              <a:t>-40</a:t>
            </a:r>
            <a:endParaRPr lang="fr-FR" sz="2000">
              <a:latin typeface="Arial" pitchFamily="34" charset="0"/>
            </a:endParaRPr>
          </a:p>
        </p:txBody>
      </p:sp>
      <p:sp>
        <p:nvSpPr>
          <p:cNvPr id="59421" name="Line 140"/>
          <p:cNvSpPr>
            <a:spLocks noChangeShapeType="1"/>
          </p:cNvSpPr>
          <p:nvPr/>
        </p:nvSpPr>
        <p:spPr bwMode="auto">
          <a:xfrm flipH="1">
            <a:off x="935038" y="3854450"/>
            <a:ext cx="38100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22" name="Line 141"/>
          <p:cNvSpPr>
            <a:spLocks noChangeShapeType="1"/>
          </p:cNvSpPr>
          <p:nvPr/>
        </p:nvSpPr>
        <p:spPr bwMode="auto">
          <a:xfrm>
            <a:off x="3843338" y="3854450"/>
            <a:ext cx="38100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23" name="Line 142"/>
          <p:cNvSpPr>
            <a:spLocks noChangeShapeType="1"/>
          </p:cNvSpPr>
          <p:nvPr/>
        </p:nvSpPr>
        <p:spPr bwMode="auto">
          <a:xfrm flipH="1">
            <a:off x="954088" y="3729038"/>
            <a:ext cx="1905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24" name="Line 143"/>
          <p:cNvSpPr>
            <a:spLocks noChangeShapeType="1"/>
          </p:cNvSpPr>
          <p:nvPr/>
        </p:nvSpPr>
        <p:spPr bwMode="auto">
          <a:xfrm>
            <a:off x="3843338" y="3729038"/>
            <a:ext cx="1905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25" name="Rectangle 144"/>
          <p:cNvSpPr>
            <a:spLocks noChangeArrowheads="1"/>
          </p:cNvSpPr>
          <p:nvPr/>
        </p:nvSpPr>
        <p:spPr bwMode="auto">
          <a:xfrm>
            <a:off x="725488" y="3800475"/>
            <a:ext cx="276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000000"/>
                </a:solidFill>
                <a:latin typeface="Arial" pitchFamily="34" charset="0"/>
              </a:rPr>
              <a:t>-30</a:t>
            </a:r>
            <a:endParaRPr lang="fr-FR" sz="2000">
              <a:latin typeface="Arial" pitchFamily="34" charset="0"/>
            </a:endParaRPr>
          </a:p>
        </p:txBody>
      </p:sp>
      <p:sp>
        <p:nvSpPr>
          <p:cNvPr id="59426" name="Line 145"/>
          <p:cNvSpPr>
            <a:spLocks noChangeShapeType="1"/>
          </p:cNvSpPr>
          <p:nvPr/>
        </p:nvSpPr>
        <p:spPr bwMode="auto">
          <a:xfrm flipH="1">
            <a:off x="935038" y="3611563"/>
            <a:ext cx="3810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27" name="Line 146"/>
          <p:cNvSpPr>
            <a:spLocks noChangeShapeType="1"/>
          </p:cNvSpPr>
          <p:nvPr/>
        </p:nvSpPr>
        <p:spPr bwMode="auto">
          <a:xfrm>
            <a:off x="3843338" y="3611563"/>
            <a:ext cx="3810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28" name="Line 147"/>
          <p:cNvSpPr>
            <a:spLocks noChangeShapeType="1"/>
          </p:cNvSpPr>
          <p:nvPr/>
        </p:nvSpPr>
        <p:spPr bwMode="auto">
          <a:xfrm flipH="1">
            <a:off x="954088" y="3484563"/>
            <a:ext cx="1905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29" name="Line 148"/>
          <p:cNvSpPr>
            <a:spLocks noChangeShapeType="1"/>
          </p:cNvSpPr>
          <p:nvPr/>
        </p:nvSpPr>
        <p:spPr bwMode="auto">
          <a:xfrm>
            <a:off x="3843338" y="3484563"/>
            <a:ext cx="1905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30" name="Rectangle 149"/>
          <p:cNvSpPr>
            <a:spLocks noChangeArrowheads="1"/>
          </p:cNvSpPr>
          <p:nvPr/>
        </p:nvSpPr>
        <p:spPr bwMode="auto">
          <a:xfrm>
            <a:off x="725488" y="3557588"/>
            <a:ext cx="276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000000"/>
                </a:solidFill>
                <a:latin typeface="Arial" pitchFamily="34" charset="0"/>
              </a:rPr>
              <a:t>-20</a:t>
            </a:r>
            <a:endParaRPr lang="fr-FR" sz="2000">
              <a:latin typeface="Arial" pitchFamily="34" charset="0"/>
            </a:endParaRPr>
          </a:p>
        </p:txBody>
      </p:sp>
      <p:sp>
        <p:nvSpPr>
          <p:cNvPr id="59431" name="Line 150"/>
          <p:cNvSpPr>
            <a:spLocks noChangeShapeType="1"/>
          </p:cNvSpPr>
          <p:nvPr/>
        </p:nvSpPr>
        <p:spPr bwMode="auto">
          <a:xfrm flipH="1">
            <a:off x="935038" y="3357563"/>
            <a:ext cx="3810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32" name="Line 151"/>
          <p:cNvSpPr>
            <a:spLocks noChangeShapeType="1"/>
          </p:cNvSpPr>
          <p:nvPr/>
        </p:nvSpPr>
        <p:spPr bwMode="auto">
          <a:xfrm>
            <a:off x="3843338" y="3357563"/>
            <a:ext cx="3810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33" name="Line 152"/>
          <p:cNvSpPr>
            <a:spLocks noChangeShapeType="1"/>
          </p:cNvSpPr>
          <p:nvPr/>
        </p:nvSpPr>
        <p:spPr bwMode="auto">
          <a:xfrm flipH="1">
            <a:off x="954088" y="3232150"/>
            <a:ext cx="19050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34" name="Line 153"/>
          <p:cNvSpPr>
            <a:spLocks noChangeShapeType="1"/>
          </p:cNvSpPr>
          <p:nvPr/>
        </p:nvSpPr>
        <p:spPr bwMode="auto">
          <a:xfrm>
            <a:off x="3843338" y="3232150"/>
            <a:ext cx="19050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35" name="Rectangle 154"/>
          <p:cNvSpPr>
            <a:spLocks noChangeArrowheads="1"/>
          </p:cNvSpPr>
          <p:nvPr/>
        </p:nvSpPr>
        <p:spPr bwMode="auto">
          <a:xfrm>
            <a:off x="725488" y="3305175"/>
            <a:ext cx="276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000000"/>
                </a:solidFill>
                <a:latin typeface="Arial" pitchFamily="34" charset="0"/>
              </a:rPr>
              <a:t>-10</a:t>
            </a:r>
            <a:endParaRPr lang="fr-FR" sz="2000">
              <a:latin typeface="Arial" pitchFamily="34" charset="0"/>
            </a:endParaRPr>
          </a:p>
        </p:txBody>
      </p:sp>
      <p:sp>
        <p:nvSpPr>
          <p:cNvPr id="59436" name="Line 155"/>
          <p:cNvSpPr>
            <a:spLocks noChangeShapeType="1"/>
          </p:cNvSpPr>
          <p:nvPr/>
        </p:nvSpPr>
        <p:spPr bwMode="auto">
          <a:xfrm flipH="1">
            <a:off x="935038" y="3114675"/>
            <a:ext cx="38100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37" name="Line 156"/>
          <p:cNvSpPr>
            <a:spLocks noChangeShapeType="1"/>
          </p:cNvSpPr>
          <p:nvPr/>
        </p:nvSpPr>
        <p:spPr bwMode="auto">
          <a:xfrm>
            <a:off x="3843338" y="3114675"/>
            <a:ext cx="38100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38" name="Rectangle 157"/>
          <p:cNvSpPr>
            <a:spLocks noChangeArrowheads="1"/>
          </p:cNvSpPr>
          <p:nvPr/>
        </p:nvSpPr>
        <p:spPr bwMode="auto">
          <a:xfrm>
            <a:off x="825500" y="3060700"/>
            <a:ext cx="106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fr-FR" sz="2000">
              <a:latin typeface="Arial" pitchFamily="34" charset="0"/>
            </a:endParaRPr>
          </a:p>
        </p:txBody>
      </p:sp>
      <p:sp>
        <p:nvSpPr>
          <p:cNvPr id="59439" name="Rectangle 158"/>
          <p:cNvSpPr>
            <a:spLocks noChangeArrowheads="1"/>
          </p:cNvSpPr>
          <p:nvPr/>
        </p:nvSpPr>
        <p:spPr bwMode="auto">
          <a:xfrm rot="-5400000">
            <a:off x="412750" y="3500438"/>
            <a:ext cx="3730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3300">
                <a:solidFill>
                  <a:srgbClr val="000000"/>
                </a:solidFill>
                <a:latin typeface="Arial" pitchFamily="34" charset="0"/>
              </a:rPr>
              <a:t>%</a:t>
            </a:r>
            <a:endParaRPr lang="fr-FR" sz="4400">
              <a:latin typeface="Arial" pitchFamily="34" charset="0"/>
            </a:endParaRPr>
          </a:p>
        </p:txBody>
      </p:sp>
      <p:sp>
        <p:nvSpPr>
          <p:cNvPr id="59440" name="Line 159"/>
          <p:cNvSpPr>
            <a:spLocks noChangeShapeType="1"/>
          </p:cNvSpPr>
          <p:nvPr/>
        </p:nvSpPr>
        <p:spPr bwMode="auto">
          <a:xfrm>
            <a:off x="973138" y="4848225"/>
            <a:ext cx="2870200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41" name="Line 160"/>
          <p:cNvSpPr>
            <a:spLocks noChangeShapeType="1"/>
          </p:cNvSpPr>
          <p:nvPr/>
        </p:nvSpPr>
        <p:spPr bwMode="auto">
          <a:xfrm>
            <a:off x="1471613" y="4848225"/>
            <a:ext cx="1587" cy="190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42" name="Line 161"/>
          <p:cNvSpPr>
            <a:spLocks noChangeShapeType="1"/>
          </p:cNvSpPr>
          <p:nvPr/>
        </p:nvSpPr>
        <p:spPr bwMode="auto">
          <a:xfrm flipV="1">
            <a:off x="1471613" y="3097213"/>
            <a:ext cx="1587" cy="1746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43" name="Rectangle 162"/>
          <p:cNvSpPr>
            <a:spLocks noChangeArrowheads="1"/>
          </p:cNvSpPr>
          <p:nvPr/>
        </p:nvSpPr>
        <p:spPr bwMode="auto">
          <a:xfrm>
            <a:off x="1352550" y="4902200"/>
            <a:ext cx="460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000000"/>
                </a:solidFill>
                <a:latin typeface="Arial" pitchFamily="34" charset="0"/>
              </a:rPr>
              <a:t>&lt; 4 H</a:t>
            </a:r>
            <a:endParaRPr lang="fr-FR" sz="2000">
              <a:latin typeface="Arial" pitchFamily="34" charset="0"/>
            </a:endParaRPr>
          </a:p>
        </p:txBody>
      </p:sp>
      <p:sp>
        <p:nvSpPr>
          <p:cNvPr id="59444" name="Line 163"/>
          <p:cNvSpPr>
            <a:spLocks noChangeShapeType="1"/>
          </p:cNvSpPr>
          <p:nvPr/>
        </p:nvSpPr>
        <p:spPr bwMode="auto">
          <a:xfrm>
            <a:off x="2098675" y="4848225"/>
            <a:ext cx="1588" cy="190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45" name="Line 164"/>
          <p:cNvSpPr>
            <a:spLocks noChangeShapeType="1"/>
          </p:cNvSpPr>
          <p:nvPr/>
        </p:nvSpPr>
        <p:spPr bwMode="auto">
          <a:xfrm flipV="1">
            <a:off x="2098675" y="3097213"/>
            <a:ext cx="1588" cy="1746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46" name="Rectangle 165"/>
          <p:cNvSpPr>
            <a:spLocks noChangeArrowheads="1"/>
          </p:cNvSpPr>
          <p:nvPr/>
        </p:nvSpPr>
        <p:spPr bwMode="auto">
          <a:xfrm>
            <a:off x="1930400" y="4902200"/>
            <a:ext cx="614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000000"/>
                </a:solidFill>
                <a:latin typeface="Arial" pitchFamily="34" charset="0"/>
              </a:rPr>
              <a:t>4 à 5 H</a:t>
            </a:r>
            <a:endParaRPr lang="fr-FR" sz="2000">
              <a:latin typeface="Arial" pitchFamily="34" charset="0"/>
            </a:endParaRPr>
          </a:p>
        </p:txBody>
      </p:sp>
      <p:sp>
        <p:nvSpPr>
          <p:cNvPr id="59447" name="Line 166"/>
          <p:cNvSpPr>
            <a:spLocks noChangeShapeType="1"/>
          </p:cNvSpPr>
          <p:nvPr/>
        </p:nvSpPr>
        <p:spPr bwMode="auto">
          <a:xfrm>
            <a:off x="2717800" y="4848225"/>
            <a:ext cx="0" cy="190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48" name="Line 167"/>
          <p:cNvSpPr>
            <a:spLocks noChangeShapeType="1"/>
          </p:cNvSpPr>
          <p:nvPr/>
        </p:nvSpPr>
        <p:spPr bwMode="auto">
          <a:xfrm flipV="1">
            <a:off x="2717800" y="3097213"/>
            <a:ext cx="0" cy="1746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49" name="Rectangle 168"/>
          <p:cNvSpPr>
            <a:spLocks noChangeArrowheads="1"/>
          </p:cNvSpPr>
          <p:nvPr/>
        </p:nvSpPr>
        <p:spPr bwMode="auto">
          <a:xfrm>
            <a:off x="2547938" y="4902200"/>
            <a:ext cx="614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000000"/>
                </a:solidFill>
                <a:latin typeface="Arial" pitchFamily="34" charset="0"/>
              </a:rPr>
              <a:t>5 à 6 H</a:t>
            </a:r>
            <a:endParaRPr lang="fr-FR" sz="2000">
              <a:latin typeface="Arial" pitchFamily="34" charset="0"/>
            </a:endParaRPr>
          </a:p>
        </p:txBody>
      </p:sp>
      <p:sp>
        <p:nvSpPr>
          <p:cNvPr id="59450" name="Line 169"/>
          <p:cNvSpPr>
            <a:spLocks noChangeShapeType="1"/>
          </p:cNvSpPr>
          <p:nvPr/>
        </p:nvSpPr>
        <p:spPr bwMode="auto">
          <a:xfrm>
            <a:off x="3344863" y="4848225"/>
            <a:ext cx="1587" cy="190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51" name="Line 170"/>
          <p:cNvSpPr>
            <a:spLocks noChangeShapeType="1"/>
          </p:cNvSpPr>
          <p:nvPr/>
        </p:nvSpPr>
        <p:spPr bwMode="auto">
          <a:xfrm flipV="1">
            <a:off x="3344863" y="3097213"/>
            <a:ext cx="1587" cy="1746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52" name="Rectangle 171"/>
          <p:cNvSpPr>
            <a:spLocks noChangeArrowheads="1"/>
          </p:cNvSpPr>
          <p:nvPr/>
        </p:nvSpPr>
        <p:spPr bwMode="auto">
          <a:xfrm>
            <a:off x="3225800" y="4902200"/>
            <a:ext cx="460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000000"/>
                </a:solidFill>
                <a:latin typeface="Arial" pitchFamily="34" charset="0"/>
              </a:rPr>
              <a:t>&gt; 6 H</a:t>
            </a:r>
            <a:endParaRPr lang="fr-FR" sz="2000">
              <a:latin typeface="Arial" pitchFamily="34" charset="0"/>
            </a:endParaRPr>
          </a:p>
        </p:txBody>
      </p:sp>
      <p:sp>
        <p:nvSpPr>
          <p:cNvPr id="59453" name="Line 172"/>
          <p:cNvSpPr>
            <a:spLocks noChangeShapeType="1"/>
          </p:cNvSpPr>
          <p:nvPr/>
        </p:nvSpPr>
        <p:spPr bwMode="auto">
          <a:xfrm>
            <a:off x="984250" y="3114675"/>
            <a:ext cx="2859088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54" name="Line 173"/>
          <p:cNvSpPr>
            <a:spLocks noChangeShapeType="1"/>
          </p:cNvSpPr>
          <p:nvPr/>
        </p:nvSpPr>
        <p:spPr bwMode="auto">
          <a:xfrm flipV="1">
            <a:off x="3843338" y="3114675"/>
            <a:ext cx="0" cy="17335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55" name="Line 174"/>
          <p:cNvSpPr>
            <a:spLocks noChangeShapeType="1"/>
          </p:cNvSpPr>
          <p:nvPr/>
        </p:nvSpPr>
        <p:spPr bwMode="auto">
          <a:xfrm>
            <a:off x="1471613" y="4117975"/>
            <a:ext cx="1587" cy="7143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56" name="Line 175"/>
          <p:cNvSpPr>
            <a:spLocks noChangeShapeType="1"/>
          </p:cNvSpPr>
          <p:nvPr/>
        </p:nvSpPr>
        <p:spPr bwMode="auto">
          <a:xfrm>
            <a:off x="1452563" y="4189413"/>
            <a:ext cx="39687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57" name="Rectangle 176"/>
          <p:cNvSpPr>
            <a:spLocks noChangeArrowheads="1"/>
          </p:cNvSpPr>
          <p:nvPr/>
        </p:nvSpPr>
        <p:spPr bwMode="auto">
          <a:xfrm>
            <a:off x="1203325" y="3122613"/>
            <a:ext cx="557213" cy="10033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58" name="Freeform 177"/>
          <p:cNvSpPr>
            <a:spLocks/>
          </p:cNvSpPr>
          <p:nvPr/>
        </p:nvSpPr>
        <p:spPr bwMode="auto">
          <a:xfrm>
            <a:off x="1203325" y="3114675"/>
            <a:ext cx="547688" cy="1003300"/>
          </a:xfrm>
          <a:custGeom>
            <a:avLst/>
            <a:gdLst>
              <a:gd name="T0" fmla="*/ 0 w 55"/>
              <a:gd name="T1" fmla="*/ 0 h 111"/>
              <a:gd name="T2" fmla="*/ 0 w 55"/>
              <a:gd name="T3" fmla="*/ 2147483647 h 111"/>
              <a:gd name="T4" fmla="*/ 2147483647 w 55"/>
              <a:gd name="T5" fmla="*/ 2147483647 h 111"/>
              <a:gd name="T6" fmla="*/ 2147483647 w 55"/>
              <a:gd name="T7" fmla="*/ 0 h 111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111"/>
              <a:gd name="T14" fmla="*/ 55 w 55"/>
              <a:gd name="T15" fmla="*/ 111 h 1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111">
                <a:moveTo>
                  <a:pt x="0" y="0"/>
                </a:moveTo>
                <a:lnTo>
                  <a:pt x="0" y="111"/>
                </a:lnTo>
                <a:lnTo>
                  <a:pt x="55" y="111"/>
                </a:lnTo>
                <a:lnTo>
                  <a:pt x="55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59" name="Line 178"/>
          <p:cNvSpPr>
            <a:spLocks noChangeShapeType="1"/>
          </p:cNvSpPr>
          <p:nvPr/>
        </p:nvSpPr>
        <p:spPr bwMode="auto">
          <a:xfrm>
            <a:off x="2098675" y="4387850"/>
            <a:ext cx="1588" cy="635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60" name="Line 179"/>
          <p:cNvSpPr>
            <a:spLocks noChangeShapeType="1"/>
          </p:cNvSpPr>
          <p:nvPr/>
        </p:nvSpPr>
        <p:spPr bwMode="auto">
          <a:xfrm>
            <a:off x="2079625" y="4451350"/>
            <a:ext cx="41275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61" name="Rectangle 180"/>
          <p:cNvSpPr>
            <a:spLocks noChangeArrowheads="1"/>
          </p:cNvSpPr>
          <p:nvPr/>
        </p:nvSpPr>
        <p:spPr bwMode="auto">
          <a:xfrm>
            <a:off x="1830388" y="3122613"/>
            <a:ext cx="558800" cy="12747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62" name="Freeform 181"/>
          <p:cNvSpPr>
            <a:spLocks/>
          </p:cNvSpPr>
          <p:nvPr/>
        </p:nvSpPr>
        <p:spPr bwMode="auto">
          <a:xfrm>
            <a:off x="1830388" y="3114675"/>
            <a:ext cx="549275" cy="1273175"/>
          </a:xfrm>
          <a:custGeom>
            <a:avLst/>
            <a:gdLst>
              <a:gd name="T0" fmla="*/ 0 w 55"/>
              <a:gd name="T1" fmla="*/ 0 h 141"/>
              <a:gd name="T2" fmla="*/ 0 w 55"/>
              <a:gd name="T3" fmla="*/ 2147483647 h 141"/>
              <a:gd name="T4" fmla="*/ 2147483647 w 55"/>
              <a:gd name="T5" fmla="*/ 2147483647 h 141"/>
              <a:gd name="T6" fmla="*/ 2147483647 w 55"/>
              <a:gd name="T7" fmla="*/ 0 h 141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141"/>
              <a:gd name="T14" fmla="*/ 55 w 55"/>
              <a:gd name="T15" fmla="*/ 141 h 1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141">
                <a:moveTo>
                  <a:pt x="0" y="0"/>
                </a:moveTo>
                <a:lnTo>
                  <a:pt x="0" y="141"/>
                </a:lnTo>
                <a:lnTo>
                  <a:pt x="55" y="141"/>
                </a:lnTo>
                <a:lnTo>
                  <a:pt x="55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63" name="Line 182"/>
          <p:cNvSpPr>
            <a:spLocks noChangeShapeType="1"/>
          </p:cNvSpPr>
          <p:nvPr/>
        </p:nvSpPr>
        <p:spPr bwMode="auto">
          <a:xfrm>
            <a:off x="2717800" y="4505325"/>
            <a:ext cx="0" cy="904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64" name="Line 183"/>
          <p:cNvSpPr>
            <a:spLocks noChangeShapeType="1"/>
          </p:cNvSpPr>
          <p:nvPr/>
        </p:nvSpPr>
        <p:spPr bwMode="auto">
          <a:xfrm>
            <a:off x="2697163" y="4595813"/>
            <a:ext cx="39687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65" name="Rectangle 184"/>
          <p:cNvSpPr>
            <a:spLocks noChangeArrowheads="1"/>
          </p:cNvSpPr>
          <p:nvPr/>
        </p:nvSpPr>
        <p:spPr bwMode="auto">
          <a:xfrm>
            <a:off x="2447925" y="3122613"/>
            <a:ext cx="558800" cy="13922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66" name="Freeform 185"/>
          <p:cNvSpPr>
            <a:spLocks/>
          </p:cNvSpPr>
          <p:nvPr/>
        </p:nvSpPr>
        <p:spPr bwMode="auto">
          <a:xfrm>
            <a:off x="2447925" y="3114675"/>
            <a:ext cx="547688" cy="1390650"/>
          </a:xfrm>
          <a:custGeom>
            <a:avLst/>
            <a:gdLst>
              <a:gd name="T0" fmla="*/ 0 w 55"/>
              <a:gd name="T1" fmla="*/ 0 h 154"/>
              <a:gd name="T2" fmla="*/ 0 w 55"/>
              <a:gd name="T3" fmla="*/ 2147483647 h 154"/>
              <a:gd name="T4" fmla="*/ 2147483647 w 55"/>
              <a:gd name="T5" fmla="*/ 2147483647 h 154"/>
              <a:gd name="T6" fmla="*/ 2147483647 w 55"/>
              <a:gd name="T7" fmla="*/ 0 h 154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154"/>
              <a:gd name="T14" fmla="*/ 55 w 55"/>
              <a:gd name="T15" fmla="*/ 154 h 1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154">
                <a:moveTo>
                  <a:pt x="0" y="0"/>
                </a:moveTo>
                <a:lnTo>
                  <a:pt x="0" y="154"/>
                </a:lnTo>
                <a:lnTo>
                  <a:pt x="55" y="154"/>
                </a:lnTo>
                <a:lnTo>
                  <a:pt x="55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67" name="Line 186"/>
          <p:cNvSpPr>
            <a:spLocks noChangeShapeType="1"/>
          </p:cNvSpPr>
          <p:nvPr/>
        </p:nvSpPr>
        <p:spPr bwMode="auto">
          <a:xfrm>
            <a:off x="3344863" y="4641850"/>
            <a:ext cx="1587" cy="6191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68" name="Line 187"/>
          <p:cNvSpPr>
            <a:spLocks noChangeShapeType="1"/>
          </p:cNvSpPr>
          <p:nvPr/>
        </p:nvSpPr>
        <p:spPr bwMode="auto">
          <a:xfrm>
            <a:off x="3325813" y="4703763"/>
            <a:ext cx="3810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69" name="Rectangle 188"/>
          <p:cNvSpPr>
            <a:spLocks noChangeArrowheads="1"/>
          </p:cNvSpPr>
          <p:nvPr/>
        </p:nvSpPr>
        <p:spPr bwMode="auto">
          <a:xfrm>
            <a:off x="3076575" y="3122613"/>
            <a:ext cx="557213" cy="1527175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70" name="Freeform 189"/>
          <p:cNvSpPr>
            <a:spLocks/>
          </p:cNvSpPr>
          <p:nvPr/>
        </p:nvSpPr>
        <p:spPr bwMode="auto">
          <a:xfrm>
            <a:off x="3076575" y="3114675"/>
            <a:ext cx="546100" cy="1527175"/>
          </a:xfrm>
          <a:custGeom>
            <a:avLst/>
            <a:gdLst>
              <a:gd name="T0" fmla="*/ 0 w 55"/>
              <a:gd name="T1" fmla="*/ 0 h 169"/>
              <a:gd name="T2" fmla="*/ 0 w 55"/>
              <a:gd name="T3" fmla="*/ 2147483647 h 169"/>
              <a:gd name="T4" fmla="*/ 2147483647 w 55"/>
              <a:gd name="T5" fmla="*/ 2147483647 h 169"/>
              <a:gd name="T6" fmla="*/ 2147483647 w 55"/>
              <a:gd name="T7" fmla="*/ 0 h 169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169"/>
              <a:gd name="T14" fmla="*/ 55 w 55"/>
              <a:gd name="T15" fmla="*/ 169 h 1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169">
                <a:moveTo>
                  <a:pt x="0" y="0"/>
                </a:moveTo>
                <a:lnTo>
                  <a:pt x="0" y="169"/>
                </a:lnTo>
                <a:lnTo>
                  <a:pt x="55" y="169"/>
                </a:lnTo>
                <a:lnTo>
                  <a:pt x="55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71" name="Line 190"/>
          <p:cNvSpPr>
            <a:spLocks noChangeShapeType="1"/>
          </p:cNvSpPr>
          <p:nvPr/>
        </p:nvSpPr>
        <p:spPr bwMode="auto">
          <a:xfrm>
            <a:off x="973138" y="4848225"/>
            <a:ext cx="2870200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72" name="Line 191"/>
          <p:cNvSpPr>
            <a:spLocks noChangeShapeType="1"/>
          </p:cNvSpPr>
          <p:nvPr/>
        </p:nvSpPr>
        <p:spPr bwMode="auto">
          <a:xfrm flipV="1">
            <a:off x="973138" y="3114675"/>
            <a:ext cx="1587" cy="17335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3" name="Group 221"/>
          <p:cNvGrpSpPr>
            <a:grpSpLocks/>
          </p:cNvGrpSpPr>
          <p:nvPr/>
        </p:nvGrpSpPr>
        <p:grpSpPr bwMode="auto">
          <a:xfrm>
            <a:off x="3932238" y="3467100"/>
            <a:ext cx="785812" cy="722313"/>
            <a:chOff x="2558" y="2184"/>
            <a:chExt cx="495" cy="455"/>
          </a:xfrm>
        </p:grpSpPr>
        <p:sp>
          <p:nvSpPr>
            <p:cNvPr id="59479" name="Rectangle 192"/>
            <p:cNvSpPr>
              <a:spLocks noChangeArrowheads="1"/>
            </p:cNvSpPr>
            <p:nvPr/>
          </p:nvSpPr>
          <p:spPr bwMode="auto">
            <a:xfrm>
              <a:off x="2558" y="2184"/>
              <a:ext cx="408" cy="4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80" name="Rectangle 193"/>
            <p:cNvSpPr>
              <a:spLocks noChangeArrowheads="1"/>
            </p:cNvSpPr>
            <p:nvPr/>
          </p:nvSpPr>
          <p:spPr bwMode="auto">
            <a:xfrm>
              <a:off x="2717" y="2514"/>
              <a:ext cx="25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300" b="0">
                  <a:solidFill>
                    <a:srgbClr val="000000"/>
                  </a:solidFill>
                  <a:latin typeface="Arial" pitchFamily="34" charset="0"/>
                </a:rPr>
                <a:t>&gt; 6 H</a:t>
              </a:r>
              <a:endParaRPr lang="fr-FR" sz="1800" b="0">
                <a:latin typeface="Arial" pitchFamily="34" charset="0"/>
              </a:endParaRPr>
            </a:p>
          </p:txBody>
        </p:sp>
        <p:sp>
          <p:nvSpPr>
            <p:cNvPr id="59481" name="Rectangle 194"/>
            <p:cNvSpPr>
              <a:spLocks noChangeArrowheads="1"/>
            </p:cNvSpPr>
            <p:nvPr/>
          </p:nvSpPr>
          <p:spPr bwMode="auto">
            <a:xfrm>
              <a:off x="2584" y="2520"/>
              <a:ext cx="83" cy="75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82" name="Rectangle 195"/>
            <p:cNvSpPr>
              <a:spLocks noChangeArrowheads="1"/>
            </p:cNvSpPr>
            <p:nvPr/>
          </p:nvSpPr>
          <p:spPr bwMode="auto">
            <a:xfrm>
              <a:off x="2584" y="2520"/>
              <a:ext cx="83" cy="1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83" name="Rectangle 196"/>
            <p:cNvSpPr>
              <a:spLocks noChangeArrowheads="1"/>
            </p:cNvSpPr>
            <p:nvPr/>
          </p:nvSpPr>
          <p:spPr bwMode="auto">
            <a:xfrm>
              <a:off x="2584" y="2525"/>
              <a:ext cx="12" cy="64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84" name="Rectangle 197"/>
            <p:cNvSpPr>
              <a:spLocks noChangeArrowheads="1"/>
            </p:cNvSpPr>
            <p:nvPr/>
          </p:nvSpPr>
          <p:spPr bwMode="auto">
            <a:xfrm>
              <a:off x="2584" y="2584"/>
              <a:ext cx="83" cy="11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85" name="Rectangle 198"/>
            <p:cNvSpPr>
              <a:spLocks noChangeArrowheads="1"/>
            </p:cNvSpPr>
            <p:nvPr/>
          </p:nvSpPr>
          <p:spPr bwMode="auto">
            <a:xfrm>
              <a:off x="2654" y="2525"/>
              <a:ext cx="13" cy="64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86" name="Rectangle 199"/>
            <p:cNvSpPr>
              <a:spLocks noChangeArrowheads="1"/>
            </p:cNvSpPr>
            <p:nvPr/>
          </p:nvSpPr>
          <p:spPr bwMode="auto">
            <a:xfrm>
              <a:off x="2717" y="2410"/>
              <a:ext cx="33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300" b="0">
                  <a:solidFill>
                    <a:srgbClr val="000000"/>
                  </a:solidFill>
                  <a:latin typeface="Arial" pitchFamily="34" charset="0"/>
                </a:rPr>
                <a:t>5 à 6 H</a:t>
              </a:r>
              <a:endParaRPr lang="fr-FR" sz="1800" b="0">
                <a:latin typeface="Arial" pitchFamily="34" charset="0"/>
              </a:endParaRPr>
            </a:p>
          </p:txBody>
        </p:sp>
        <p:sp>
          <p:nvSpPr>
            <p:cNvPr id="59487" name="Rectangle 200"/>
            <p:cNvSpPr>
              <a:spLocks noChangeArrowheads="1"/>
            </p:cNvSpPr>
            <p:nvPr/>
          </p:nvSpPr>
          <p:spPr bwMode="auto">
            <a:xfrm>
              <a:off x="2584" y="2416"/>
              <a:ext cx="83" cy="75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88" name="Rectangle 201"/>
            <p:cNvSpPr>
              <a:spLocks noChangeArrowheads="1"/>
            </p:cNvSpPr>
            <p:nvPr/>
          </p:nvSpPr>
          <p:spPr bwMode="auto">
            <a:xfrm>
              <a:off x="2584" y="2416"/>
              <a:ext cx="83" cy="11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89" name="Rectangle 202"/>
            <p:cNvSpPr>
              <a:spLocks noChangeArrowheads="1"/>
            </p:cNvSpPr>
            <p:nvPr/>
          </p:nvSpPr>
          <p:spPr bwMode="auto">
            <a:xfrm>
              <a:off x="2584" y="2422"/>
              <a:ext cx="12" cy="63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90" name="Rectangle 203"/>
            <p:cNvSpPr>
              <a:spLocks noChangeArrowheads="1"/>
            </p:cNvSpPr>
            <p:nvPr/>
          </p:nvSpPr>
          <p:spPr bwMode="auto">
            <a:xfrm>
              <a:off x="2584" y="2479"/>
              <a:ext cx="83" cy="1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91" name="Rectangle 204"/>
            <p:cNvSpPr>
              <a:spLocks noChangeArrowheads="1"/>
            </p:cNvSpPr>
            <p:nvPr/>
          </p:nvSpPr>
          <p:spPr bwMode="auto">
            <a:xfrm>
              <a:off x="2654" y="2422"/>
              <a:ext cx="13" cy="63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92" name="Rectangle 205"/>
            <p:cNvSpPr>
              <a:spLocks noChangeArrowheads="1"/>
            </p:cNvSpPr>
            <p:nvPr/>
          </p:nvSpPr>
          <p:spPr bwMode="auto">
            <a:xfrm>
              <a:off x="2717" y="2305"/>
              <a:ext cx="33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300" b="0">
                  <a:solidFill>
                    <a:srgbClr val="000000"/>
                  </a:solidFill>
                  <a:latin typeface="Arial" pitchFamily="34" charset="0"/>
                </a:rPr>
                <a:t>4 à 5 H</a:t>
              </a:r>
              <a:endParaRPr lang="fr-FR" sz="1800" b="0">
                <a:latin typeface="Arial" pitchFamily="34" charset="0"/>
              </a:endParaRPr>
            </a:p>
          </p:txBody>
        </p:sp>
        <p:sp>
          <p:nvSpPr>
            <p:cNvPr id="59493" name="Rectangle 206"/>
            <p:cNvSpPr>
              <a:spLocks noChangeArrowheads="1"/>
            </p:cNvSpPr>
            <p:nvPr/>
          </p:nvSpPr>
          <p:spPr bwMode="auto">
            <a:xfrm>
              <a:off x="2584" y="2312"/>
              <a:ext cx="83" cy="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94" name="Rectangle 207"/>
            <p:cNvSpPr>
              <a:spLocks noChangeArrowheads="1"/>
            </p:cNvSpPr>
            <p:nvPr/>
          </p:nvSpPr>
          <p:spPr bwMode="auto">
            <a:xfrm>
              <a:off x="2584" y="2312"/>
              <a:ext cx="83" cy="11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95" name="Rectangle 208"/>
            <p:cNvSpPr>
              <a:spLocks noChangeArrowheads="1"/>
            </p:cNvSpPr>
            <p:nvPr/>
          </p:nvSpPr>
          <p:spPr bwMode="auto">
            <a:xfrm>
              <a:off x="2584" y="2317"/>
              <a:ext cx="12" cy="64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96" name="Rectangle 209"/>
            <p:cNvSpPr>
              <a:spLocks noChangeArrowheads="1"/>
            </p:cNvSpPr>
            <p:nvPr/>
          </p:nvSpPr>
          <p:spPr bwMode="auto">
            <a:xfrm>
              <a:off x="2584" y="2376"/>
              <a:ext cx="83" cy="11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97" name="Rectangle 210"/>
            <p:cNvSpPr>
              <a:spLocks noChangeArrowheads="1"/>
            </p:cNvSpPr>
            <p:nvPr/>
          </p:nvSpPr>
          <p:spPr bwMode="auto">
            <a:xfrm>
              <a:off x="2654" y="2317"/>
              <a:ext cx="13" cy="64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98" name="Rectangle 211"/>
            <p:cNvSpPr>
              <a:spLocks noChangeArrowheads="1"/>
            </p:cNvSpPr>
            <p:nvPr/>
          </p:nvSpPr>
          <p:spPr bwMode="auto">
            <a:xfrm>
              <a:off x="2717" y="2208"/>
              <a:ext cx="25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300" b="0">
                  <a:solidFill>
                    <a:srgbClr val="000000"/>
                  </a:solidFill>
                  <a:latin typeface="Arial" pitchFamily="34" charset="0"/>
                </a:rPr>
                <a:t>&lt; 4 H</a:t>
              </a:r>
              <a:endParaRPr lang="fr-FR" sz="1800" b="0">
                <a:latin typeface="Arial" pitchFamily="34" charset="0"/>
              </a:endParaRPr>
            </a:p>
          </p:txBody>
        </p:sp>
        <p:sp>
          <p:nvSpPr>
            <p:cNvPr id="59499" name="Rectangle 212"/>
            <p:cNvSpPr>
              <a:spLocks noChangeArrowheads="1"/>
            </p:cNvSpPr>
            <p:nvPr/>
          </p:nvSpPr>
          <p:spPr bwMode="auto">
            <a:xfrm>
              <a:off x="2584" y="2213"/>
              <a:ext cx="83" cy="76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00" name="Rectangle 213"/>
            <p:cNvSpPr>
              <a:spLocks noChangeArrowheads="1"/>
            </p:cNvSpPr>
            <p:nvPr/>
          </p:nvSpPr>
          <p:spPr bwMode="auto">
            <a:xfrm>
              <a:off x="2584" y="2213"/>
              <a:ext cx="83" cy="1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01" name="Rectangle 214"/>
            <p:cNvSpPr>
              <a:spLocks noChangeArrowheads="1"/>
            </p:cNvSpPr>
            <p:nvPr/>
          </p:nvSpPr>
          <p:spPr bwMode="auto">
            <a:xfrm>
              <a:off x="2584" y="2219"/>
              <a:ext cx="12" cy="64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02" name="Rectangle 215"/>
            <p:cNvSpPr>
              <a:spLocks noChangeArrowheads="1"/>
            </p:cNvSpPr>
            <p:nvPr/>
          </p:nvSpPr>
          <p:spPr bwMode="auto">
            <a:xfrm>
              <a:off x="2584" y="2277"/>
              <a:ext cx="83" cy="1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03" name="Rectangle 216"/>
            <p:cNvSpPr>
              <a:spLocks noChangeArrowheads="1"/>
            </p:cNvSpPr>
            <p:nvPr/>
          </p:nvSpPr>
          <p:spPr bwMode="auto">
            <a:xfrm>
              <a:off x="2654" y="2219"/>
              <a:ext cx="13" cy="64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9474" name="Line 217"/>
          <p:cNvSpPr>
            <a:spLocks noChangeShapeType="1"/>
          </p:cNvSpPr>
          <p:nvPr/>
        </p:nvSpPr>
        <p:spPr bwMode="auto">
          <a:xfrm flipH="1">
            <a:off x="989013" y="4111625"/>
            <a:ext cx="196850" cy="0"/>
          </a:xfrm>
          <a:prstGeom prst="line">
            <a:avLst/>
          </a:prstGeom>
          <a:noFill/>
          <a:ln w="571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75" name="Line 218"/>
          <p:cNvSpPr>
            <a:spLocks noChangeShapeType="1"/>
          </p:cNvSpPr>
          <p:nvPr/>
        </p:nvSpPr>
        <p:spPr bwMode="auto">
          <a:xfrm flipH="1">
            <a:off x="989013" y="4649788"/>
            <a:ext cx="2120900" cy="0"/>
          </a:xfrm>
          <a:prstGeom prst="line">
            <a:avLst/>
          </a:prstGeom>
          <a:noFill/>
          <a:ln w="571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76" name="Rectangle 219"/>
          <p:cNvSpPr>
            <a:spLocks noChangeArrowheads="1"/>
          </p:cNvSpPr>
          <p:nvPr/>
        </p:nvSpPr>
        <p:spPr bwMode="auto">
          <a:xfrm>
            <a:off x="5124450" y="1708150"/>
            <a:ext cx="3860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chemeClr val="bg1"/>
                </a:solidFill>
              </a:rPr>
              <a:t>Comparaison 0,25 µg/kg/mn</a:t>
            </a:r>
          </a:p>
        </p:txBody>
      </p:sp>
      <p:sp>
        <p:nvSpPr>
          <p:cNvPr id="59477" name="Text Box 222"/>
          <p:cNvSpPr txBox="1">
            <a:spLocks noChangeArrowheads="1"/>
          </p:cNvSpPr>
          <p:nvPr/>
        </p:nvSpPr>
        <p:spPr bwMode="auto">
          <a:xfrm>
            <a:off x="6337300" y="5900738"/>
            <a:ext cx="15041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chemeClr val="bg1"/>
                </a:solidFill>
              </a:rPr>
              <a:t>SFAR 2006</a:t>
            </a:r>
          </a:p>
        </p:txBody>
      </p:sp>
      <p:sp>
        <p:nvSpPr>
          <p:cNvPr id="59478" name="Text Box 223"/>
          <p:cNvSpPr txBox="1">
            <a:spLocks noChangeArrowheads="1"/>
          </p:cNvSpPr>
          <p:nvPr/>
        </p:nvSpPr>
        <p:spPr bwMode="auto">
          <a:xfrm>
            <a:off x="373063" y="633413"/>
            <a:ext cx="12121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n = 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Mieux gérer les variations hémodynamiques</a:t>
            </a:r>
            <a:endParaRPr lang="fr-FR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615950" y="215900"/>
            <a:ext cx="8259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b="0" dirty="0" err="1">
                <a:solidFill>
                  <a:srgbClr val="FFFF00"/>
                </a:solidFill>
                <a:latin typeface="Arial" pitchFamily="34" charset="0"/>
              </a:rPr>
              <a:t>Coelioscopie</a:t>
            </a:r>
            <a:r>
              <a:rPr lang="fr-FR" sz="2800" b="0" dirty="0">
                <a:solidFill>
                  <a:srgbClr val="FFFF00"/>
                </a:solidFill>
                <a:latin typeface="Arial" pitchFamily="34" charset="0"/>
              </a:rPr>
              <a:t>: anesthésie par </a:t>
            </a:r>
            <a:r>
              <a:rPr lang="fr-FR" sz="2800" b="0" dirty="0" err="1">
                <a:solidFill>
                  <a:srgbClr val="FFFF00"/>
                </a:solidFill>
                <a:latin typeface="Arial" pitchFamily="34" charset="0"/>
              </a:rPr>
              <a:t>propofol</a:t>
            </a:r>
            <a:r>
              <a:rPr lang="fr-FR" sz="2800" b="0" dirty="0">
                <a:solidFill>
                  <a:srgbClr val="FFFF00"/>
                </a:solidFill>
                <a:latin typeface="Arial" pitchFamily="34" charset="0"/>
              </a:rPr>
              <a:t>-rémifentanil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73025" y="1158875"/>
          <a:ext cx="8674100" cy="5699125"/>
        </p:xfrm>
        <a:graphic>
          <a:graphicData uri="http://schemas.openxmlformats.org/presentationml/2006/ole">
            <p:oleObj spid="_x0000_s447490" name="Graphique Microsoft Excel" r:id="rId4" imgW="5488200" imgH="3251520" progId="Excel.Sheet.8">
              <p:embed/>
            </p:oleObj>
          </a:graphicData>
        </a:graphic>
      </p:graphicFrame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2324100" y="4286250"/>
            <a:ext cx="0" cy="66675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de l’efficacité d’une ALR sous AG</a:t>
            </a:r>
          </a:p>
        </p:txBody>
      </p:sp>
      <p:sp>
        <p:nvSpPr>
          <p:cNvPr id="35843" name="Sous-titr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Text Box 2"/>
          <p:cNvSpPr txBox="1">
            <a:spLocks noChangeArrowheads="1"/>
          </p:cNvSpPr>
          <p:nvPr/>
        </p:nvSpPr>
        <p:spPr bwMode="auto">
          <a:xfrm>
            <a:off x="203200" y="152400"/>
            <a:ext cx="86693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Pupillary assessment of sensory block level during combined epidural/general anesthesia</a:t>
            </a:r>
          </a:p>
        </p:txBody>
      </p:sp>
      <p:sp>
        <p:nvSpPr>
          <p:cNvPr id="630789" name="Rectangle 5"/>
          <p:cNvSpPr>
            <a:spLocks noChangeArrowheads="1"/>
          </p:cNvSpPr>
          <p:nvPr/>
        </p:nvSpPr>
        <p:spPr bwMode="auto">
          <a:xfrm>
            <a:off x="3779838" y="6251575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Larson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M. et al.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Anesthesiology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1993, 79:42-8</a:t>
            </a:r>
          </a:p>
        </p:txBody>
      </p:sp>
      <p:pic>
        <p:nvPicPr>
          <p:cNvPr id="604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8" y="2006600"/>
            <a:ext cx="4606925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981200"/>
            <a:ext cx="4067175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044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Applications pratiques</a:t>
            </a:r>
            <a:br>
              <a:rPr lang="fr-FR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FR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quand réinjecter les morphiniques ?</a:t>
            </a:r>
            <a:endParaRPr lang="fr-FR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6704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concret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Induction avec du sufentanil pour l’intubation</a:t>
            </a:r>
          </a:p>
          <a:p>
            <a:r>
              <a:rPr lang="fr-FR" dirty="0" smtClean="0"/>
              <a:t>20 min après le chirurgien est prêt à inciser pour  une </a:t>
            </a:r>
            <a:r>
              <a:rPr lang="fr-FR" dirty="0" err="1" smtClean="0"/>
              <a:t>coelioscopie</a:t>
            </a:r>
            <a:endParaRPr lang="fr-FR" dirty="0" smtClean="0"/>
          </a:p>
          <a:p>
            <a:r>
              <a:rPr lang="fr-FR" dirty="0" smtClean="0"/>
              <a:t>Vous réinjectez 10 µg de </a:t>
            </a:r>
            <a:r>
              <a:rPr lang="fr-FR" dirty="0" err="1" smtClean="0"/>
              <a:t>sufent</a:t>
            </a:r>
            <a:r>
              <a:rPr lang="fr-FR" dirty="0" smtClean="0"/>
              <a:t>, rien, ou &gt; 10 µg sur quels arguments 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G_2506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>
          <a:xfrm>
            <a:off x="4103440" y="3977680"/>
            <a:ext cx="5040560" cy="2880320"/>
          </a:xfrm>
          <a:prstGeom prst="rect">
            <a:avLst/>
          </a:prstGeom>
        </p:spPr>
      </p:pic>
      <p:pic>
        <p:nvPicPr>
          <p:cNvPr id="7" name="Image 6" descr="IMG_268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1124744"/>
            <a:ext cx="4320480" cy="3456384"/>
          </a:xfrm>
          <a:prstGeom prst="rect">
            <a:avLst/>
          </a:prstGeom>
        </p:spPr>
      </p:pic>
      <p:pic>
        <p:nvPicPr>
          <p:cNvPr id="8" name="Image 7" descr="IMG_268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267744" y="3573016"/>
            <a:ext cx="2016224" cy="936104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fr-FR" sz="5400" b="1" dirty="0" smtClean="0">
                <a:solidFill>
                  <a:srgbClr val="FFFF00"/>
                </a:solidFill>
              </a:rPr>
              <a:t>Pharmacodynamie</a:t>
            </a:r>
            <a:br>
              <a:rPr lang="fr-FR" sz="5400" b="1" dirty="0" smtClean="0">
                <a:solidFill>
                  <a:srgbClr val="FFFF00"/>
                </a:solidFill>
              </a:rPr>
            </a:br>
            <a:r>
              <a:rPr lang="fr-FR" sz="5400" b="1" dirty="0" smtClean="0">
                <a:solidFill>
                  <a:srgbClr val="FFFF00"/>
                </a:solidFill>
              </a:rPr>
              <a:t>≠ pharmacocinétique</a:t>
            </a:r>
            <a:endParaRPr lang="fr-FR" sz="5400" b="1" dirty="0">
              <a:solidFill>
                <a:srgbClr val="FFFF0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043608" y="3501008"/>
            <a:ext cx="1224136" cy="12241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23528" y="5517232"/>
            <a:ext cx="26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Valeur de référence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Connecteur droit avec flèche 12"/>
          <p:cNvCxnSpPr>
            <a:endCxn id="10" idx="4"/>
          </p:cNvCxnSpPr>
          <p:nvPr/>
        </p:nvCxnSpPr>
        <p:spPr>
          <a:xfrm flipV="1">
            <a:off x="1187624" y="4725144"/>
            <a:ext cx="468052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499992" y="3140968"/>
            <a:ext cx="44316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Enregistrement après réinjection 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morphinique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1412776"/>
            <a:ext cx="3488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Stimulation avant incision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err="1" smtClean="0"/>
              <a:t>Pourquoi</a:t>
            </a:r>
            <a:r>
              <a:rPr lang="en-US" sz="4000" b="1" dirty="0" smtClean="0"/>
              <a:t> adapter les doses de </a:t>
            </a:r>
            <a:r>
              <a:rPr lang="en-US" sz="4000" b="1" dirty="0" err="1" smtClean="0"/>
              <a:t>morphiniques</a:t>
            </a:r>
            <a:r>
              <a:rPr lang="en-US" sz="4000" b="1" dirty="0" smtClean="0"/>
              <a:t> ?</a:t>
            </a:r>
            <a:endParaRPr lang="en-US" sz="4000" b="1" dirty="0"/>
          </a:p>
        </p:txBody>
      </p:sp>
      <p:sp>
        <p:nvSpPr>
          <p:cNvPr id="129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44638"/>
            <a:ext cx="8907462" cy="53133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Risque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sous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dosage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variabilité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individuelle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++++</a:t>
            </a:r>
          </a:p>
          <a:p>
            <a:pPr>
              <a:lnSpc>
                <a:spcPct val="120000"/>
              </a:lnSpc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Effets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aires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d’organes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CVx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pulm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>
              <a:lnSpc>
                <a:spcPct val="120000"/>
              </a:lnSpc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Abaissement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seuil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douloureux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Hyperalgésie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tolérance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1">
              <a:lnSpc>
                <a:spcPct val="12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douleur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chronique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post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opératoire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Immunodépression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9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9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9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9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9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9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843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Au total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024" y="1600200"/>
            <a:ext cx="8964488" cy="4525963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fr-FR" sz="4400" b="1" dirty="0" smtClean="0">
                <a:solidFill>
                  <a:srgbClr val="FFFF00"/>
                </a:solidFill>
              </a:rPr>
              <a:t>Adaptation individuelle </a:t>
            </a:r>
            <a:r>
              <a:rPr lang="fr-FR" sz="4400" dirty="0" smtClean="0"/>
              <a:t> variabilité importante ++++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fr-FR" sz="4400" b="1" dirty="0" smtClean="0">
                <a:solidFill>
                  <a:srgbClr val="FFFF00"/>
                </a:solidFill>
              </a:rPr>
              <a:t>Adaptation au type de chirurgie </a:t>
            </a:r>
            <a:endParaRPr lang="fr-FR" sz="4400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fr-FR" sz="4400" b="1" dirty="0" smtClean="0">
                <a:solidFill>
                  <a:srgbClr val="FFFF00"/>
                </a:solidFill>
              </a:rPr>
              <a:t>Adaptation au temps de la chirurgie </a:t>
            </a:r>
            <a:endParaRPr lang="fr-FR" sz="4400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fr-FR" sz="4400" dirty="0" smtClean="0"/>
              <a:t>Anesthésie </a:t>
            </a:r>
            <a:r>
              <a:rPr lang="fr-FR" sz="4400" dirty="0" err="1" smtClean="0"/>
              <a:t>loco-régionale</a:t>
            </a:r>
            <a:r>
              <a:rPr lang="fr-FR" sz="4400" dirty="0" smtClean="0"/>
              <a:t> ++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fr-FR" sz="4400" dirty="0" smtClean="0"/>
              <a:t>Evaluation pharmacodynamique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fr-FR" sz="4400" dirty="0" smtClean="0"/>
              <a:t>Aide à l’interprétation des variations hémodynamiques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143000"/>
          </a:xfrm>
        </p:spPr>
        <p:txBody>
          <a:bodyPr>
            <a:normAutofit fontScale="90000"/>
          </a:bodyPr>
          <a:lstStyle/>
          <a:p>
            <a:pPr marL="685800" indent="-685800">
              <a:defRPr/>
            </a:pPr>
            <a:r>
              <a:rPr lang="fr-FR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Comment évaluer les stimulations nociceptives </a:t>
            </a:r>
            <a:br>
              <a:rPr lang="fr-FR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FR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peropératoires</a:t>
            </a:r>
            <a:r>
              <a:rPr lang="fr-FR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en 2011?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51138" y="6270625"/>
            <a:ext cx="6392862" cy="587375"/>
          </a:xfrm>
        </p:spPr>
        <p:txBody>
          <a:bodyPr/>
          <a:lstStyle/>
          <a:p>
            <a:r>
              <a:rPr lang="en-AU" sz="2000" dirty="0"/>
              <a:t>D B Carr et al “ Acute Pain” </a:t>
            </a:r>
            <a:r>
              <a:rPr lang="en-AU" sz="2000" i="1" dirty="0"/>
              <a:t>The Lancet</a:t>
            </a:r>
            <a:r>
              <a:rPr lang="en-AU" sz="2000" dirty="0"/>
              <a:t>  June 1999</a:t>
            </a:r>
            <a:endParaRPr lang="en-US" sz="2000" dirty="0"/>
          </a:p>
        </p:txBody>
      </p:sp>
      <p:graphicFrame>
        <p:nvGraphicFramePr>
          <p:cNvPr id="6" name="Diagramme 5"/>
          <p:cNvGraphicFramePr/>
          <p:nvPr/>
        </p:nvGraphicFramePr>
        <p:xfrm>
          <a:off x="395536" y="260648"/>
          <a:ext cx="849694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5607" y="0"/>
            <a:ext cx="71056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hearthomecrop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5520" y="2708275"/>
            <a:ext cx="7032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277132" y="2636838"/>
            <a:ext cx="1490275" cy="3529013"/>
            <a:chOff x="1594" y="1661"/>
            <a:chExt cx="1056" cy="2223"/>
          </a:xfrm>
        </p:grpSpPr>
        <p:sp>
          <p:nvSpPr>
            <p:cNvPr id="7181" name="Oval 7"/>
            <p:cNvSpPr>
              <a:spLocks noChangeArrowheads="1"/>
            </p:cNvSpPr>
            <p:nvPr/>
          </p:nvSpPr>
          <p:spPr bwMode="auto">
            <a:xfrm>
              <a:off x="2151" y="1661"/>
              <a:ext cx="499" cy="2223"/>
            </a:xfrm>
            <a:prstGeom prst="ellipse">
              <a:avLst/>
            </a:prstGeom>
            <a:noFill/>
            <a:ln w="38100">
              <a:solidFill>
                <a:srgbClr val="FB031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5658" name="Text Box 10"/>
            <p:cNvSpPr txBox="1">
              <a:spLocks noChangeArrowheads="1"/>
            </p:cNvSpPr>
            <p:nvPr/>
          </p:nvSpPr>
          <p:spPr bwMode="auto">
            <a:xfrm>
              <a:off x="1594" y="3331"/>
              <a:ext cx="592" cy="446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</a:rPr>
                <a:t>O</a:t>
              </a:r>
              <a:r>
                <a:rPr lang="fr-FR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Symbol" pitchFamily="18" charset="2"/>
                </a:rPr>
                <a:t>S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7927773" y="1268413"/>
            <a:ext cx="1200651" cy="1584323"/>
            <a:chOff x="5599" y="799"/>
            <a:chExt cx="851" cy="998"/>
          </a:xfrm>
        </p:grpSpPr>
        <p:sp>
          <p:nvSpPr>
            <p:cNvPr id="7177" name="Oval 9"/>
            <p:cNvSpPr>
              <a:spLocks noChangeArrowheads="1"/>
            </p:cNvSpPr>
            <p:nvPr/>
          </p:nvSpPr>
          <p:spPr bwMode="auto">
            <a:xfrm>
              <a:off x="5599" y="799"/>
              <a:ext cx="589" cy="499"/>
            </a:xfrm>
            <a:prstGeom prst="ellipse">
              <a:avLst/>
            </a:prstGeom>
            <a:noFill/>
            <a:ln w="38100">
              <a:solidFill>
                <a:srgbClr val="FB031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5659" name="Text Box 11"/>
            <p:cNvSpPr txBox="1">
              <a:spLocks noChangeArrowheads="1"/>
            </p:cNvSpPr>
            <p:nvPr/>
          </p:nvSpPr>
          <p:spPr bwMode="auto">
            <a:xfrm>
              <a:off x="5874" y="1390"/>
              <a:ext cx="576" cy="407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3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Symbol" pitchFamily="18" charset="2"/>
                </a:rPr>
                <a:t>PS</a:t>
              </a: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104584" y="1556792"/>
            <a:ext cx="1947136" cy="15696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FF00"/>
                </a:solidFill>
              </a:rPr>
              <a:t>Système</a:t>
            </a:r>
          </a:p>
          <a:p>
            <a:r>
              <a:rPr lang="fr-FR" sz="3200" b="1" dirty="0" smtClean="0">
                <a:solidFill>
                  <a:srgbClr val="FFFF00"/>
                </a:solidFill>
              </a:rPr>
              <a:t>nerveux</a:t>
            </a:r>
          </a:p>
          <a:p>
            <a:r>
              <a:rPr lang="fr-FR" sz="3200" b="1" dirty="0" smtClean="0">
                <a:solidFill>
                  <a:srgbClr val="FFFF00"/>
                </a:solidFill>
              </a:rPr>
              <a:t>autonome</a:t>
            </a:r>
            <a:endParaRPr lang="fr-FR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290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Monitorage des réponses nociceptives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280920" cy="25202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Monitorage de l’activité du SNA  </a:t>
            </a:r>
          </a:p>
          <a:p>
            <a:pPr lvl="1">
              <a:buNone/>
              <a:defRPr/>
            </a:pPr>
            <a:r>
              <a:rPr lang="fr-FR" sz="3200" dirty="0" smtClean="0">
                <a:sym typeface="Wingdings" pitchFamily="2" charset="2"/>
              </a:rPr>
              <a:t> </a:t>
            </a:r>
            <a:r>
              <a:rPr lang="fr-FR" sz="3200" b="1" u="sng" dirty="0" smtClean="0">
                <a:solidFill>
                  <a:srgbClr val="FFFF00"/>
                </a:solidFill>
                <a:cs typeface="Calibri"/>
                <a:sym typeface="Wingdings" pitchFamily="2" charset="2"/>
              </a:rPr>
              <a:t>↗ activité O</a:t>
            </a:r>
            <a:r>
              <a:rPr lang="fr-FR" sz="3200" b="1" u="sng" dirty="0" smtClean="0">
                <a:solidFill>
                  <a:srgbClr val="FFFF00"/>
                </a:solidFill>
                <a:cs typeface="Calibri"/>
                <a:sym typeface="Symbol"/>
              </a:rPr>
              <a:t></a:t>
            </a:r>
          </a:p>
          <a:p>
            <a:pPr lvl="2"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Calibri"/>
                <a:sym typeface="Symbol"/>
              </a:rPr>
              <a:t>Sueur </a:t>
            </a:r>
            <a:r>
              <a:rPr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Calibri"/>
                <a:sym typeface="Wingdings" pitchFamily="2" charset="2"/>
              </a:rPr>
              <a:t> </a:t>
            </a:r>
            <a:r>
              <a:rPr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conductance cutanée</a:t>
            </a:r>
            <a:endParaRPr lang="fr-FR" sz="2800" dirty="0" smtClean="0">
              <a:cs typeface="Calibri"/>
              <a:sym typeface="Symbol"/>
            </a:endParaRPr>
          </a:p>
          <a:p>
            <a:pPr lvl="2">
              <a:defRPr/>
            </a:pPr>
            <a:r>
              <a:rPr lang="fr-FR" sz="2800" dirty="0" smtClean="0">
                <a:cs typeface="Calibri"/>
                <a:sym typeface="Symbol"/>
              </a:rPr>
              <a:t>Oxymétrie de pouls et intervalle RR </a:t>
            </a:r>
            <a:r>
              <a:rPr lang="fr-FR" sz="2800" dirty="0" smtClean="0">
                <a:cs typeface="Calibri"/>
                <a:sym typeface="Wingdings" pitchFamily="2" charset="2"/>
              </a:rPr>
              <a:t> </a:t>
            </a:r>
            <a:r>
              <a:rPr lang="fr-FR" sz="2800" dirty="0" smtClean="0">
                <a:cs typeface="Calibri"/>
                <a:sym typeface="Symbol"/>
              </a:rPr>
              <a:t>SPI (GE*), </a:t>
            </a:r>
            <a:r>
              <a:rPr lang="fr-FR" sz="2800" dirty="0" err="1" smtClean="0">
                <a:cs typeface="Calibri"/>
                <a:sym typeface="Symbol"/>
              </a:rPr>
              <a:t>Cardean</a:t>
            </a:r>
            <a:r>
              <a:rPr lang="fr-FR" sz="2800" dirty="0" smtClean="0">
                <a:cs typeface="Calibri"/>
                <a:sym typeface="Symbol"/>
              </a:rPr>
              <a:t> (Alpha2*)</a:t>
            </a:r>
            <a:endParaRPr lang="fr-FR" sz="36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fr-FR" sz="3600" dirty="0" smtClean="0"/>
              <a:t>	</a:t>
            </a:r>
            <a:endParaRPr lang="fr-FR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4437112"/>
            <a:ext cx="828092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fr-FR" sz="3200" dirty="0" smtClean="0">
                <a:solidFill>
                  <a:schemeClr val="bg1"/>
                </a:solidFill>
                <a:cs typeface="Calibri"/>
                <a:sym typeface="Symbol"/>
              </a:rPr>
              <a:t> </a:t>
            </a:r>
            <a:r>
              <a:rPr lang="fr-FR" sz="3200" b="1" u="sng" dirty="0" smtClean="0">
                <a:solidFill>
                  <a:srgbClr val="FFFF00"/>
                </a:solidFill>
                <a:cs typeface="Calibri"/>
                <a:sym typeface="Symbol"/>
              </a:rPr>
              <a:t>↘ </a:t>
            </a:r>
            <a:r>
              <a:rPr lang="fr-FR" sz="3200" b="1" u="sng" dirty="0" smtClean="0">
                <a:solidFill>
                  <a:srgbClr val="FFFF00"/>
                </a:solidFill>
                <a:cs typeface="Calibri"/>
                <a:sym typeface="Wingdings" pitchFamily="2" charset="2"/>
              </a:rPr>
              <a:t>activité </a:t>
            </a:r>
            <a:r>
              <a:rPr lang="fr-FR" sz="3200" b="1" u="sng" dirty="0" smtClean="0">
                <a:solidFill>
                  <a:srgbClr val="FFFF00"/>
                </a:solidFill>
                <a:cs typeface="Calibri"/>
                <a:sym typeface="Symbol"/>
              </a:rPr>
              <a:t> </a:t>
            </a:r>
            <a:endParaRPr lang="fr-FR" sz="3200" b="1" dirty="0" smtClean="0">
              <a:solidFill>
                <a:srgbClr val="FFFF00"/>
              </a:solidFill>
              <a:cs typeface="Calibri"/>
              <a:sym typeface="Symbol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fr-FR" sz="2800" dirty="0" smtClean="0">
                <a:solidFill>
                  <a:schemeClr val="bg1"/>
                </a:solidFill>
                <a:cs typeface="Calibri"/>
                <a:sym typeface="Symbol"/>
              </a:rPr>
              <a:t> Arythmie respiratoire </a:t>
            </a:r>
            <a:r>
              <a:rPr lang="fr-FR" sz="2800" dirty="0" smtClean="0">
                <a:solidFill>
                  <a:schemeClr val="bg1"/>
                </a:solidFill>
                <a:cs typeface="Calibri"/>
                <a:sym typeface="Wingdings" pitchFamily="2" charset="2"/>
              </a:rPr>
              <a:t> </a:t>
            </a:r>
            <a:r>
              <a:rPr lang="fr-FR" sz="2800" dirty="0" smtClean="0">
                <a:solidFill>
                  <a:schemeClr val="bg1"/>
                </a:solidFill>
                <a:cs typeface="Calibri"/>
                <a:sym typeface="Symbol"/>
              </a:rPr>
              <a:t>ANI (</a:t>
            </a:r>
            <a:r>
              <a:rPr lang="fr-FR" sz="2800" dirty="0" err="1" smtClean="0">
                <a:solidFill>
                  <a:schemeClr val="bg1"/>
                </a:solidFill>
                <a:cs typeface="Calibri"/>
                <a:sym typeface="Symbol"/>
              </a:rPr>
              <a:t>Métrodoloris</a:t>
            </a:r>
            <a:r>
              <a:rPr lang="fr-FR" sz="2800" dirty="0" smtClean="0">
                <a:solidFill>
                  <a:schemeClr val="bg1"/>
                </a:solidFill>
                <a:cs typeface="Calibri"/>
                <a:sym typeface="Symbol"/>
              </a:rPr>
              <a:t>*)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fr-FR" sz="2800" dirty="0" smtClean="0">
                <a:solidFill>
                  <a:schemeClr val="bg1"/>
                </a:solidFill>
                <a:cs typeface="Calibri"/>
                <a:sym typeface="Symbol"/>
              </a:rPr>
              <a:t> Réflexe de dilatation pupillaire </a:t>
            </a:r>
            <a:r>
              <a:rPr lang="fr-FR" sz="2800" dirty="0" smtClean="0">
                <a:solidFill>
                  <a:schemeClr val="bg1"/>
                </a:solidFill>
                <a:cs typeface="Calibri"/>
                <a:sym typeface="Wingdings" pitchFamily="2" charset="2"/>
              </a:rPr>
              <a:t>  </a:t>
            </a:r>
            <a:r>
              <a:rPr lang="fr-FR" sz="2800" dirty="0" smtClean="0">
                <a:solidFill>
                  <a:schemeClr val="bg1"/>
                </a:solidFill>
                <a:cs typeface="Calibri"/>
                <a:sym typeface="Symbol"/>
              </a:rPr>
              <a:t>pupillométrie (IdMed*, Synapsys*)</a:t>
            </a:r>
            <a:endParaRPr lang="fr-FR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uiExpand="1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6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Pourquoi s’intéresser à la pupille?</a:t>
            </a:r>
          </a:p>
        </p:txBody>
      </p:sp>
      <p:sp>
        <p:nvSpPr>
          <p:cNvPr id="10178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2445</TotalTime>
  <Words>1464</Words>
  <Application>Microsoft Office PowerPoint</Application>
  <PresentationFormat>Presentación en pantalla (4:3)</PresentationFormat>
  <Paragraphs>302</Paragraphs>
  <Slides>40</Slides>
  <Notes>40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40</vt:i4>
      </vt:variant>
    </vt:vector>
  </HeadingPairs>
  <TitlesOfParts>
    <vt:vector size="44" baseType="lpstr">
      <vt:lpstr>Thème Office</vt:lpstr>
      <vt:lpstr>Image</vt:lpstr>
      <vt:lpstr>Graphique</vt:lpstr>
      <vt:lpstr>Graphique Microsoft Excel</vt:lpstr>
      <vt:lpstr>Pupillométrie  pourquoi faire ?</vt:lpstr>
      <vt:lpstr>But anesthésie jusqu’à présent</vt:lpstr>
      <vt:lpstr>Aujourd’hui</vt:lpstr>
      <vt:lpstr>Pourquoi adapter les doses de morphiniques ?</vt:lpstr>
      <vt:lpstr>Comment évaluer les stimulations nociceptives  peropératoires en 2011?</vt:lpstr>
      <vt:lpstr>D B Carr et al “ Acute Pain” The Lancet  June 1999</vt:lpstr>
      <vt:lpstr>Diapositiva 7</vt:lpstr>
      <vt:lpstr>Monitorage des réponses nociceptives</vt:lpstr>
      <vt:lpstr>Pourquoi s’intéresser à la pupille?</vt:lpstr>
      <vt:lpstr>Diapositiva 10</vt:lpstr>
      <vt:lpstr>Balance sympatho-vagale</vt:lpstr>
      <vt:lpstr>Diapositiva 12</vt:lpstr>
      <vt:lpstr>Diapositiva 13</vt:lpstr>
      <vt:lpstr>Diapositiva 14</vt:lpstr>
      <vt:lpstr>Neurolight* (IDMed*)</vt:lpstr>
      <vt:lpstr>Adaptation individuelle des besoins morphiniques avant l’incision chirurgicale</vt:lpstr>
      <vt:lpstr>Diapositiva 17</vt:lpstr>
      <vt:lpstr>Diapositiva 18</vt:lpstr>
      <vt:lpstr>Diapositiva 19</vt:lpstr>
      <vt:lpstr>Stimulus tétanique 80 mA 100 Hz</vt:lpstr>
      <vt:lpstr>Alfentanil Concentration-Response Relationships</vt:lpstr>
      <vt:lpstr>Limites potentielles de la monitorisation pupillaire</vt:lpstr>
      <vt:lpstr>Eléments confondants</vt:lpstr>
      <vt:lpstr>The Effect of Antiemetics on Pupillary Reflex Dilation During Epidural/General Anesthesia</vt:lpstr>
      <vt:lpstr>Effect of dexmedetomidine, an a2-adrenoceptor agonist,on human pupillary reflexes during general anaesthesia</vt:lpstr>
      <vt:lpstr>Noradrénaline - Pupilles</vt:lpstr>
      <vt:lpstr>Atropine 1 mg IVD</vt:lpstr>
      <vt:lpstr>Kétamine base</vt:lpstr>
      <vt:lpstr>Limites potentielles</vt:lpstr>
      <vt:lpstr>Principale limite Différentes cicatrices de l’iris</vt:lpstr>
      <vt:lpstr>Economie des morphiniques durant la chirurgie</vt:lpstr>
      <vt:lpstr>Résultats</vt:lpstr>
      <vt:lpstr>Mieux gérer les variations hémodynamiques</vt:lpstr>
      <vt:lpstr>Diapositiva 34</vt:lpstr>
      <vt:lpstr>Evaluation de l’efficacité d’une ALR sous AG</vt:lpstr>
      <vt:lpstr>Diapositiva 36</vt:lpstr>
      <vt:lpstr>Applications pratiques quand réinjecter les morphiniques ?</vt:lpstr>
      <vt:lpstr>Cas concret</vt:lpstr>
      <vt:lpstr>Pharmacodynamie ≠ pharmacocinétique</vt:lpstr>
      <vt:lpstr>Au total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MM</dc:creator>
  <cp:lastModifiedBy>Usuario</cp:lastModifiedBy>
  <cp:revision>170</cp:revision>
  <dcterms:created xsi:type="dcterms:W3CDTF">2011-05-24T08:19:47Z</dcterms:created>
  <dcterms:modified xsi:type="dcterms:W3CDTF">2011-12-27T17:13:03Z</dcterms:modified>
</cp:coreProperties>
</file>